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79" r:id="rId4"/>
    <p:sldId id="283" r:id="rId5"/>
    <p:sldId id="280" r:id="rId6"/>
    <p:sldId id="285" r:id="rId7"/>
    <p:sldId id="275" r:id="rId8"/>
    <p:sldId id="258" r:id="rId9"/>
    <p:sldId id="262" r:id="rId10"/>
    <p:sldId id="263" r:id="rId11"/>
    <p:sldId id="264" r:id="rId12"/>
    <p:sldId id="288" r:id="rId13"/>
    <p:sldId id="265" r:id="rId14"/>
    <p:sldId id="276" r:id="rId15"/>
    <p:sldId id="277" r:id="rId16"/>
    <p:sldId id="270" r:id="rId17"/>
    <p:sldId id="278" r:id="rId18"/>
    <p:sldId id="271" r:id="rId19"/>
    <p:sldId id="261" r:id="rId20"/>
    <p:sldId id="284" r:id="rId21"/>
    <p:sldId id="274" r:id="rId22"/>
    <p:sldId id="289" r:id="rId23"/>
    <p:sldId id="290" r:id="rId24"/>
    <p:sldId id="287" r:id="rId25"/>
  </p:sldIdLst>
  <p:sldSz cx="9144000" cy="5143500" type="screen16x9"/>
  <p:notesSz cx="6858000" cy="9144000"/>
  <p:defaultTextStyle>
    <a:defPPr>
      <a:defRPr lang="zh-CN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1C779"/>
    <a:srgbClr val="E0FF4A"/>
    <a:srgbClr val="D9D9D9"/>
    <a:srgbClr val="517185"/>
    <a:srgbClr val="75E262"/>
    <a:srgbClr val="6FE163"/>
    <a:srgbClr val="60DC67"/>
    <a:srgbClr val="035165"/>
    <a:srgbClr val="DDF06E"/>
    <a:srgbClr val="E3FF4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593" autoAdjust="0"/>
    <p:restoredTop sz="63578" autoAdjust="0"/>
  </p:normalViewPr>
  <p:slideViewPr>
    <p:cSldViewPr snapToGrid="0" snapToObjects="1">
      <p:cViewPr varScale="1">
        <p:scale>
          <a:sx n="65" d="100"/>
          <a:sy n="65" d="100"/>
        </p:scale>
        <p:origin x="1206" y="6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9B7D45-438B-344A-8766-7431E702799D}" type="datetimeFigureOut">
              <a:rPr kumimoji="1" lang="zh-CN" altLang="en-US" smtClean="0"/>
              <a:t>16/12/6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C00E29-3AAF-EE4B-92B2-A78E31E6A4C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807834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C00E29-3AAF-EE4B-92B2-A78E31E6A4C6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754576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C00E29-3AAF-EE4B-92B2-A78E31E6A4C6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041091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C00E29-3AAF-EE4B-92B2-A78E31E6A4C6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38695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C00E29-3AAF-EE4B-92B2-A78E31E6A4C6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706974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C00E29-3AAF-EE4B-92B2-A78E31E6A4C6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207841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C00E29-3AAF-EE4B-92B2-A78E31E6A4C6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293227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C00E29-3AAF-EE4B-92B2-A78E31E6A4C6}" type="slidenum">
              <a:rPr kumimoji="1" lang="zh-CN" altLang="en-US" smtClean="0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844984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C00E29-3AAF-EE4B-92B2-A78E31E6A4C6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564994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C00E29-3AAF-EE4B-92B2-A78E31E6A4C6}" type="slidenum">
              <a:rPr kumimoji="1" lang="zh-CN" altLang="en-US" smtClean="0"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494600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C00E29-3AAF-EE4B-92B2-A78E31E6A4C6}" type="slidenum">
              <a:rPr kumimoji="1" lang="zh-CN" altLang="en-US" smtClean="0"/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034622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C00E29-3AAF-EE4B-92B2-A78E31E6A4C6}" type="slidenum">
              <a:rPr kumimoji="1" lang="zh-CN" altLang="en-US" smtClean="0"/>
              <a:t>20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470110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C00E29-3AAF-EE4B-92B2-A78E31E6A4C6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3591474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C00E29-3AAF-EE4B-92B2-A78E31E6A4C6}" type="slidenum">
              <a:rPr kumimoji="1" lang="zh-CN" altLang="en-US" smtClean="0"/>
              <a:t>21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2650343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C00E29-3AAF-EE4B-92B2-A78E31E6A4C6}" type="slidenum">
              <a:rPr kumimoji="1" lang="zh-CN" altLang="en-US" smtClean="0"/>
              <a:t>22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6193669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C00E29-3AAF-EE4B-92B2-A78E31E6A4C6}" type="slidenum">
              <a:rPr kumimoji="1" lang="zh-CN" altLang="en-US" smtClean="0"/>
              <a:t>24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834383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C00E29-3AAF-EE4B-92B2-A78E31E6A4C6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810187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C00E29-3AAF-EE4B-92B2-A78E31E6A4C6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949207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C00E29-3AAF-EE4B-92B2-A78E31E6A4C6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322380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C00E29-3AAF-EE4B-92B2-A78E31E6A4C6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483445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C00E29-3AAF-EE4B-92B2-A78E31E6A4C6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685796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C00E29-3AAF-EE4B-92B2-A78E31E6A4C6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660642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C00E29-3AAF-EE4B-92B2-A78E31E6A4C6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62057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577800"/>
          </a:xfrm>
        </p:spPr>
        <p:txBody>
          <a:bodyPr/>
          <a:lstStyle>
            <a:lvl1pPr>
              <a:defRPr b="1" u="none">
                <a:solidFill>
                  <a:schemeClr val="bg1"/>
                </a:solidFill>
                <a:latin typeface="微软雅黑"/>
                <a:ea typeface="微软雅黑"/>
                <a:cs typeface="微软雅黑"/>
              </a:defRPr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2814094" y="2411320"/>
            <a:ext cx="5644106" cy="579873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  <a:ea typeface="微软雅黑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CN" altLang="en-US" dirty="0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37103330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C794A-6427-1142-8921-40BFA5A3E01F}" type="datetimeFigureOut">
              <a:rPr kumimoji="1" lang="zh-CN" altLang="en-US" smtClean="0"/>
              <a:t>16/12/6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BFC7-A849-5345-B49A-FA4CD3BE2BC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365079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C794A-6427-1142-8921-40BFA5A3E01F}" type="datetimeFigureOut">
              <a:rPr kumimoji="1" lang="zh-CN" altLang="en-US" smtClean="0"/>
              <a:t>16/12/6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BFC7-A849-5345-B49A-FA4CD3BE2BC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023179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042404"/>
            <a:ext cx="8229600" cy="3552218"/>
          </a:xfrm>
        </p:spPr>
        <p:txBody>
          <a:bodyPr/>
          <a:lstStyle>
            <a:lvl1pPr>
              <a:defRPr sz="2800" b="0" i="0">
                <a:solidFill>
                  <a:schemeClr val="bg1"/>
                </a:solidFill>
                <a:ea typeface="微软雅黑"/>
              </a:defRPr>
            </a:lvl1pPr>
            <a:lvl2pPr>
              <a:defRPr sz="2400" b="0" i="0">
                <a:solidFill>
                  <a:schemeClr val="bg1"/>
                </a:solidFill>
                <a:ea typeface="微软雅黑"/>
              </a:defRPr>
            </a:lvl2pPr>
            <a:lvl3pPr>
              <a:defRPr sz="2000" b="0" i="0">
                <a:solidFill>
                  <a:schemeClr val="bg1"/>
                </a:solidFill>
                <a:ea typeface="微软雅黑"/>
              </a:defRPr>
            </a:lvl3pPr>
            <a:lvl4pPr>
              <a:defRPr sz="1800" b="0" i="0">
                <a:solidFill>
                  <a:schemeClr val="bg1"/>
                </a:solidFill>
                <a:ea typeface="微软雅黑"/>
              </a:defRPr>
            </a:lvl4pPr>
            <a:lvl5pPr>
              <a:defRPr sz="1800" b="0" i="0">
                <a:solidFill>
                  <a:schemeClr val="bg1"/>
                </a:solidFill>
                <a:ea typeface="微软雅黑"/>
              </a:defRPr>
            </a:lvl5pPr>
          </a:lstStyle>
          <a:p>
            <a:pPr lvl="0"/>
            <a:r>
              <a:rPr kumimoji="1" lang="zh-CN" altLang="en-US" dirty="0"/>
              <a:t>单击此处编辑母版文本样式</a:t>
            </a:r>
          </a:p>
          <a:p>
            <a:pPr lvl="1"/>
            <a:r>
              <a:rPr kumimoji="1" lang="zh-CN" altLang="en-US" dirty="0"/>
              <a:t>二级</a:t>
            </a:r>
          </a:p>
          <a:p>
            <a:pPr lvl="2"/>
            <a:r>
              <a:rPr kumimoji="1" lang="zh-CN" altLang="en-US" dirty="0"/>
              <a:t>三级</a:t>
            </a:r>
          </a:p>
          <a:p>
            <a:pPr lvl="3"/>
            <a:r>
              <a:rPr kumimoji="1" lang="zh-CN" altLang="en-US" dirty="0"/>
              <a:t>四级</a:t>
            </a:r>
          </a:p>
          <a:p>
            <a:pPr lvl="4"/>
            <a:r>
              <a:rPr kumimoji="1" lang="zh-CN" altLang="en-US" dirty="0"/>
              <a:t>五级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89787"/>
            <a:ext cx="6631928" cy="437400"/>
          </a:xfrm>
        </p:spPr>
        <p:txBody>
          <a:bodyPr>
            <a:normAutofit/>
          </a:bodyPr>
          <a:lstStyle>
            <a:lvl1pPr algn="l">
              <a:defRPr sz="3200">
                <a:solidFill>
                  <a:srgbClr val="DDF06E"/>
                </a:solidFill>
                <a:latin typeface="微软雅黑"/>
                <a:ea typeface="微软雅黑"/>
                <a:cs typeface="微软雅黑"/>
              </a:defRPr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  <p:pic>
        <p:nvPicPr>
          <p:cNvPr id="5" name="图片 4" descr="1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4933" y="170951"/>
            <a:ext cx="2159000" cy="693279"/>
          </a:xfrm>
          <a:prstGeom prst="rect">
            <a:avLst/>
          </a:prstGeom>
        </p:spPr>
      </p:pic>
      <p:sp>
        <p:nvSpPr>
          <p:cNvPr id="6" name="矩形 5"/>
          <p:cNvSpPr/>
          <p:nvPr userDrawn="1"/>
        </p:nvSpPr>
        <p:spPr>
          <a:xfrm>
            <a:off x="313267" y="289787"/>
            <a:ext cx="76200" cy="437400"/>
          </a:xfrm>
          <a:prstGeom prst="rect">
            <a:avLst/>
          </a:prstGeom>
          <a:solidFill>
            <a:srgbClr val="DDF06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562101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7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C794A-6427-1142-8921-40BFA5A3E01F}" type="datetimeFigureOut">
              <a:rPr kumimoji="1" lang="zh-CN" altLang="en-US" smtClean="0"/>
              <a:t>16/12/6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BFC7-A849-5345-B49A-FA4CD3BE2BC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06252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C794A-6427-1142-8921-40BFA5A3E01F}" type="datetimeFigureOut">
              <a:rPr kumimoji="1" lang="zh-CN" altLang="en-US" smtClean="0"/>
              <a:t>16/12/6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BFC7-A849-5345-B49A-FA4CD3BE2BC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019588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7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7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C794A-6427-1142-8921-40BFA5A3E01F}" type="datetimeFigureOut">
              <a:rPr kumimoji="1" lang="zh-CN" altLang="en-US" smtClean="0"/>
              <a:t>16/12/6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BFC7-A849-5345-B49A-FA4CD3BE2BC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483389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C794A-6427-1142-8921-40BFA5A3E01F}" type="datetimeFigureOut">
              <a:rPr kumimoji="1" lang="zh-CN" altLang="en-US" smtClean="0"/>
              <a:t>16/12/6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BFC7-A849-5345-B49A-FA4CD3BE2BC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832353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C794A-6427-1142-8921-40BFA5A3E01F}" type="datetimeFigureOut">
              <a:rPr kumimoji="1" lang="zh-CN" altLang="en-US" smtClean="0"/>
              <a:t>16/12/6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BFC7-A849-5345-B49A-FA4CD3BE2BC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621553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2" y="204788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2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C794A-6427-1142-8921-40BFA5A3E01F}" type="datetimeFigureOut">
              <a:rPr kumimoji="1" lang="zh-CN" altLang="en-US" smtClean="0"/>
              <a:t>16/12/6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BFC7-A849-5345-B49A-FA4CD3BE2BC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939607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C794A-6427-1142-8921-40BFA5A3E01F}" type="datetimeFigureOut">
              <a:rPr kumimoji="1" lang="zh-CN" altLang="en-US" smtClean="0"/>
              <a:t>16/12/6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BFC7-A849-5345-B49A-FA4CD3BE2BC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639605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EC794A-6427-1142-8921-40BFA5A3E01F}" type="datetimeFigureOut">
              <a:rPr kumimoji="1" lang="zh-CN" altLang="en-US" smtClean="0"/>
              <a:t>16/12/6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7DBFC7-A849-5345-B49A-FA4CD3BE2BC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555146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6653"/>
            <a:ext cx="9144000" cy="51435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771800"/>
            <a:ext cx="7772400" cy="577800"/>
          </a:xfrm>
        </p:spPr>
        <p:txBody>
          <a:bodyPr>
            <a:noAutofit/>
          </a:bodyPr>
          <a:lstStyle/>
          <a:p>
            <a:r>
              <a:rPr lang="zh-CN" altLang="en-US" sz="4000" spc="300" dirty="0">
                <a:latin typeface="+mn-lt"/>
                <a:ea typeface="+mn-ea"/>
                <a:cs typeface="+mn-ea"/>
                <a:sym typeface="+mn-lt"/>
              </a:rPr>
              <a:t>本土开源不能错过的</a:t>
            </a:r>
            <a:r>
              <a:rPr lang="en-US" altLang="zh-CN" sz="4000" spc="300" dirty="0">
                <a:latin typeface="+mn-lt"/>
                <a:ea typeface="+mn-ea"/>
                <a:cs typeface="+mn-ea"/>
                <a:sym typeface="+mn-lt"/>
              </a:rPr>
              <a:t>20</a:t>
            </a:r>
            <a:r>
              <a:rPr lang="zh-CN" altLang="en-US" sz="4000" spc="300" dirty="0">
                <a:latin typeface="+mn-lt"/>
                <a:ea typeface="+mn-ea"/>
                <a:cs typeface="+mn-ea"/>
                <a:sym typeface="+mn-lt"/>
              </a:rPr>
              <a:t>年</a:t>
            </a:r>
            <a:endParaRPr kumimoji="1" lang="zh-CN" altLang="en-US" sz="4000" spc="300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3426346" y="2839081"/>
            <a:ext cx="2291306" cy="421019"/>
          </a:xfrm>
        </p:spPr>
        <p:txBody>
          <a:bodyPr>
            <a:normAutofit lnSpcReduction="10000"/>
          </a:bodyPr>
          <a:lstStyle/>
          <a:p>
            <a:pPr algn="ctr"/>
            <a:r>
              <a:rPr kumimoji="1" lang="zh-CN" altLang="en-US" sz="2400" dirty="0">
                <a:ea typeface="+mn-ea"/>
                <a:cs typeface="+mn-ea"/>
                <a:sym typeface="+mn-lt"/>
              </a:rPr>
              <a:t>马越</a:t>
            </a:r>
          </a:p>
        </p:txBody>
      </p:sp>
      <p:sp>
        <p:nvSpPr>
          <p:cNvPr id="5" name="副标题 2"/>
          <p:cNvSpPr txBox="1">
            <a:spLocks/>
          </p:cNvSpPr>
          <p:nvPr/>
        </p:nvSpPr>
        <p:spPr>
          <a:xfrm>
            <a:off x="3785375" y="3309582"/>
            <a:ext cx="1573249" cy="28279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bg1"/>
                </a:solidFill>
                <a:latin typeface="+mn-lt"/>
                <a:ea typeface="微软雅黑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zh-CN" altLang="en-US" sz="1400" dirty="0">
                <a:ea typeface="+mn-ea"/>
                <a:cs typeface="+mn-ea"/>
                <a:sym typeface="+mn-lt"/>
              </a:rPr>
              <a:t>开源中国</a:t>
            </a:r>
            <a:r>
              <a:rPr kumimoji="1" lang="en-US" altLang="zh-CN" sz="1400" dirty="0">
                <a:ea typeface="+mn-ea"/>
                <a:cs typeface="+mn-ea"/>
                <a:sym typeface="+mn-lt"/>
              </a:rPr>
              <a:t>CEO</a:t>
            </a:r>
            <a:endParaRPr kumimoji="1" lang="zh-CN" altLang="en-US" sz="1400" dirty="0">
              <a:ea typeface="+mn-ea"/>
              <a:cs typeface="+mn-ea"/>
              <a:sym typeface="+mn-lt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4029075" y="3282705"/>
            <a:ext cx="1081088" cy="0"/>
          </a:xfrm>
          <a:prstGeom prst="line">
            <a:avLst/>
          </a:prstGeom>
          <a:ln w="127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8277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863568" y="1320284"/>
            <a:ext cx="541686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zh-CN" sz="4800" b="1" spc="300" dirty="0">
                <a:solidFill>
                  <a:schemeClr val="bg1"/>
                </a:solidFill>
                <a:cs typeface="+mn-ea"/>
                <a:sym typeface="+mn-lt"/>
              </a:rPr>
              <a:t>你一定会被颠覆掉</a:t>
            </a:r>
            <a:endParaRPr lang="en-US" altLang="zh-CN" sz="4800" b="1" spc="3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286001" y="2232600"/>
            <a:ext cx="4572000" cy="168905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zh-CN" altLang="en-US" sz="2400" spc="300" dirty="0">
                <a:solidFill>
                  <a:schemeClr val="bg1"/>
                </a:solidFill>
                <a:cs typeface="+mn-ea"/>
                <a:sym typeface="+mn-lt"/>
              </a:rPr>
              <a:t>要么被自己颠覆</a:t>
            </a:r>
            <a:endParaRPr kumimoji="1" lang="en-US" altLang="zh-CN" sz="2400" spc="300" dirty="0">
              <a:solidFill>
                <a:schemeClr val="bg1"/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kumimoji="1" lang="zh-CN" altLang="en-US" sz="2400" spc="300" dirty="0">
                <a:solidFill>
                  <a:schemeClr val="bg1"/>
                </a:solidFill>
                <a:cs typeface="+mn-ea"/>
                <a:sym typeface="+mn-lt"/>
              </a:rPr>
              <a:t>要么被别的人</a:t>
            </a:r>
            <a:endParaRPr kumimoji="1" lang="en-US" altLang="zh-CN" sz="2400" spc="300" dirty="0">
              <a:solidFill>
                <a:schemeClr val="bg1"/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kumimoji="1" lang="zh-CN" altLang="en-US" sz="2400" spc="300" dirty="0">
                <a:solidFill>
                  <a:schemeClr val="bg1"/>
                </a:solidFill>
                <a:cs typeface="+mn-ea"/>
                <a:sym typeface="+mn-lt"/>
              </a:rPr>
              <a:t>甚至被别的东西颠覆</a:t>
            </a:r>
          </a:p>
        </p:txBody>
      </p:sp>
      <p:sp>
        <p:nvSpPr>
          <p:cNvPr id="4" name="矩形 3"/>
          <p:cNvSpPr/>
          <p:nvPr/>
        </p:nvSpPr>
        <p:spPr>
          <a:xfrm>
            <a:off x="276225" y="219075"/>
            <a:ext cx="323850" cy="609600"/>
          </a:xfrm>
          <a:prstGeom prst="rect">
            <a:avLst/>
          </a:prstGeom>
          <a:solidFill>
            <a:srgbClr val="03516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65002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3498629" y="2143096"/>
            <a:ext cx="214674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zh-CN" altLang="en-US" sz="4800" b="1" spc="300" dirty="0">
                <a:solidFill>
                  <a:schemeClr val="bg1"/>
                </a:solidFill>
                <a:cs typeface="+mn-ea"/>
                <a:sym typeface="+mn-lt"/>
              </a:rPr>
              <a:t>程序员</a:t>
            </a:r>
            <a:endParaRPr lang="zh-CN" altLang="en-US" sz="4800" spc="3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778084" y="1486215"/>
            <a:ext cx="401533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kumimoji="1" lang="zh-CN" altLang="en-US" sz="2400" dirty="0">
                <a:solidFill>
                  <a:schemeClr val="bg1"/>
                </a:solidFill>
                <a:cs typeface="+mn-ea"/>
                <a:sym typeface="+mn-lt"/>
              </a:rPr>
              <a:t>创造性工作，被自己颠覆</a:t>
            </a:r>
            <a:endParaRPr lang="zh-CN" altLang="en-US" sz="2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480081" y="3169309"/>
            <a:ext cx="44999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2400" dirty="0">
                <a:solidFill>
                  <a:schemeClr val="bg1"/>
                </a:solidFill>
                <a:cs typeface="+mn-ea"/>
                <a:sym typeface="+mn-lt"/>
              </a:rPr>
              <a:t>应用性工作，</a:t>
            </a:r>
            <a:r>
              <a:rPr kumimoji="1" lang="en-US" altLang="zh-CN" sz="2400" dirty="0">
                <a:solidFill>
                  <a:schemeClr val="bg1"/>
                </a:solidFill>
                <a:cs typeface="+mn-ea"/>
                <a:sym typeface="+mn-lt"/>
              </a:rPr>
              <a:t> </a:t>
            </a:r>
            <a:r>
              <a:rPr kumimoji="1" lang="zh-CN" altLang="en-US" sz="2400" dirty="0">
                <a:solidFill>
                  <a:schemeClr val="bg1"/>
                </a:solidFill>
                <a:cs typeface="+mn-ea"/>
                <a:sym typeface="+mn-lt"/>
              </a:rPr>
              <a:t>被别人</a:t>
            </a:r>
            <a:r>
              <a:rPr kumimoji="1" lang="en-US" altLang="zh-CN" sz="2400" dirty="0">
                <a:solidFill>
                  <a:schemeClr val="bg1"/>
                </a:solidFill>
                <a:cs typeface="+mn-ea"/>
                <a:sym typeface="+mn-lt"/>
              </a:rPr>
              <a:t>/</a:t>
            </a:r>
            <a:r>
              <a:rPr kumimoji="1" lang="zh-CN" altLang="en-US" sz="2400" dirty="0">
                <a:solidFill>
                  <a:schemeClr val="bg1"/>
                </a:solidFill>
                <a:cs typeface="+mn-ea"/>
                <a:sym typeface="+mn-lt"/>
              </a:rPr>
              <a:t>机器颠覆 </a:t>
            </a:r>
            <a:endParaRPr lang="zh-CN" altLang="en-US" sz="2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cxnSp>
        <p:nvCxnSpPr>
          <p:cNvPr id="10" name="直接连接符 9"/>
          <p:cNvCxnSpPr/>
          <p:nvPr/>
        </p:nvCxnSpPr>
        <p:spPr>
          <a:xfrm rot="600000" flipH="1">
            <a:off x="4861533" y="1382923"/>
            <a:ext cx="215241" cy="803289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 rot="600000" flipH="1">
            <a:off x="4112440" y="2998498"/>
            <a:ext cx="215241" cy="803289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276225" y="219075"/>
            <a:ext cx="323850" cy="609600"/>
          </a:xfrm>
          <a:prstGeom prst="rect">
            <a:avLst/>
          </a:prstGeom>
          <a:solidFill>
            <a:srgbClr val="03516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49799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这里我们要感谢一个人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4300" y="638356"/>
            <a:ext cx="4705319" cy="4505144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729281" y="1347518"/>
            <a:ext cx="4059125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3200" b="1" dirty="0">
                <a:solidFill>
                  <a:schemeClr val="bg1"/>
                </a:solidFill>
                <a:cs typeface="+mn-ea"/>
                <a:sym typeface="+mn-lt"/>
              </a:rPr>
              <a:t>Talk is cheap,</a:t>
            </a:r>
          </a:p>
          <a:p>
            <a:r>
              <a:rPr kumimoji="1" lang="en-US" altLang="zh-CN" sz="3200" b="1" dirty="0">
                <a:solidFill>
                  <a:schemeClr val="bg1"/>
                </a:solidFill>
                <a:cs typeface="+mn-ea"/>
                <a:sym typeface="+mn-lt"/>
              </a:rPr>
              <a:t>show me the code.</a:t>
            </a:r>
            <a:endParaRPr lang="zh-CN" altLang="en-US" sz="32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800421" y="2410377"/>
            <a:ext cx="18328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cs typeface="+mn-ea"/>
                <a:sym typeface="+mn-lt"/>
              </a:rPr>
              <a:t>—— Linus Torvalds</a:t>
            </a:r>
            <a:endParaRPr lang="zh-CN" altLang="en-US" sz="1400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784483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zh-CN" altLang="en-US" dirty="0">
                <a:latin typeface="+mn-lt"/>
                <a:ea typeface="+mn-ea"/>
                <a:cs typeface="+mn-ea"/>
                <a:sym typeface="+mn-lt"/>
              </a:rPr>
              <a:t>开源技术成就优秀开发者</a:t>
            </a:r>
          </a:p>
        </p:txBody>
      </p:sp>
      <p:sp>
        <p:nvSpPr>
          <p:cNvPr id="4" name="矩形 3"/>
          <p:cNvSpPr/>
          <p:nvPr/>
        </p:nvSpPr>
        <p:spPr>
          <a:xfrm>
            <a:off x="651265" y="2011832"/>
            <a:ext cx="7841472" cy="18846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000" spc="300" dirty="0">
                <a:solidFill>
                  <a:schemeClr val="bg1"/>
                </a:solidFill>
                <a:cs typeface="+mn-ea"/>
                <a:sym typeface="+mn-lt"/>
              </a:rPr>
              <a:t>以</a:t>
            </a:r>
            <a:r>
              <a:rPr lang="en-US" altLang="zh-CN" sz="2000" spc="300" dirty="0">
                <a:solidFill>
                  <a:schemeClr val="bg1"/>
                </a:solidFill>
                <a:cs typeface="+mn-ea"/>
                <a:sym typeface="+mn-lt"/>
              </a:rPr>
              <a:t>Linus Torvalds</a:t>
            </a:r>
            <a:r>
              <a:rPr lang="zh-CN" altLang="en-US" sz="2000" spc="300" dirty="0">
                <a:solidFill>
                  <a:schemeClr val="bg1"/>
                </a:solidFill>
                <a:cs typeface="+mn-ea"/>
                <a:sym typeface="+mn-lt"/>
              </a:rPr>
              <a:t>创作的</a:t>
            </a:r>
            <a:r>
              <a:rPr lang="en-US" altLang="zh-CN" sz="2000" spc="300" dirty="0">
                <a:solidFill>
                  <a:schemeClr val="bg1"/>
                </a:solidFill>
                <a:cs typeface="+mn-ea"/>
                <a:sym typeface="+mn-lt"/>
              </a:rPr>
              <a:t>Linux </a:t>
            </a:r>
            <a:r>
              <a:rPr lang="zh-CN" altLang="en-US" sz="2000" spc="300" dirty="0">
                <a:solidFill>
                  <a:schemeClr val="bg1"/>
                </a:solidFill>
                <a:cs typeface="+mn-ea"/>
                <a:sym typeface="+mn-lt"/>
              </a:rPr>
              <a:t>操作系统为代表</a:t>
            </a:r>
            <a:endParaRPr lang="en-US" altLang="zh-CN" sz="2000" spc="300" dirty="0">
              <a:solidFill>
                <a:schemeClr val="bg1"/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zh-CN" altLang="zh-CN" sz="2000" spc="300" dirty="0">
                <a:solidFill>
                  <a:schemeClr val="bg1"/>
                </a:solidFill>
                <a:cs typeface="+mn-ea"/>
                <a:sym typeface="+mn-lt"/>
              </a:rPr>
              <a:t>无数国外的开发者</a:t>
            </a:r>
            <a:endParaRPr lang="en-US" altLang="zh-CN" sz="2000" spc="300" dirty="0">
              <a:solidFill>
                <a:schemeClr val="bg1"/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000" spc="300" dirty="0">
                <a:solidFill>
                  <a:schemeClr val="bg1"/>
                </a:solidFill>
                <a:cs typeface="+mn-ea"/>
                <a:sym typeface="+mn-lt"/>
              </a:rPr>
              <a:t>通过</a:t>
            </a:r>
            <a:r>
              <a:rPr lang="en-US" altLang="zh-CN" sz="2000" spc="300" dirty="0">
                <a:solidFill>
                  <a:schemeClr val="bg1"/>
                </a:solidFill>
                <a:cs typeface="+mn-ea"/>
                <a:sym typeface="+mn-lt"/>
              </a:rPr>
              <a:t>source forge/Google code </a:t>
            </a:r>
            <a:r>
              <a:rPr lang="zh-CN" altLang="zh-CN" sz="2000" spc="300" dirty="0">
                <a:solidFill>
                  <a:schemeClr val="bg1"/>
                </a:solidFill>
                <a:cs typeface="+mn-ea"/>
                <a:sym typeface="+mn-lt"/>
              </a:rPr>
              <a:t>成长崛起 </a:t>
            </a:r>
            <a:endParaRPr lang="en-US" altLang="zh-CN" sz="2000" spc="300" dirty="0">
              <a:solidFill>
                <a:schemeClr val="bg1"/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zh-CN" altLang="zh-CN" sz="2000" spc="300" dirty="0">
                <a:solidFill>
                  <a:schemeClr val="bg1"/>
                </a:solidFill>
                <a:cs typeface="+mn-ea"/>
                <a:sym typeface="+mn-lt"/>
              </a:rPr>
              <a:t>展示自己的技术能力</a:t>
            </a:r>
          </a:p>
        </p:txBody>
      </p:sp>
      <p:sp>
        <p:nvSpPr>
          <p:cNvPr id="5" name="矩形 4"/>
          <p:cNvSpPr/>
          <p:nvPr/>
        </p:nvSpPr>
        <p:spPr>
          <a:xfrm>
            <a:off x="3655723" y="1163428"/>
            <a:ext cx="183255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600" b="1" spc="300" dirty="0">
                <a:solidFill>
                  <a:schemeClr val="bg1"/>
                </a:solidFill>
                <a:cs typeface="+mn-ea"/>
                <a:sym typeface="+mn-lt"/>
              </a:rPr>
              <a:t>25</a:t>
            </a:r>
            <a:r>
              <a:rPr lang="zh-CN" altLang="en-US" sz="3600" b="1" spc="300" dirty="0">
                <a:solidFill>
                  <a:schemeClr val="bg1"/>
                </a:solidFill>
                <a:cs typeface="+mn-ea"/>
                <a:sym typeface="+mn-lt"/>
              </a:rPr>
              <a:t>年前</a:t>
            </a:r>
            <a:endParaRPr lang="zh-CN" altLang="en-US" sz="3600" spc="3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3312000" y="1914525"/>
            <a:ext cx="2520000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1774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zh-CN" altLang="en-US" dirty="0">
                <a:latin typeface="+mn-lt"/>
                <a:ea typeface="+mn-ea"/>
                <a:cs typeface="+mn-ea"/>
                <a:sym typeface="+mn-lt"/>
              </a:rPr>
              <a:t>开源技术成就优秀开发者</a:t>
            </a:r>
          </a:p>
        </p:txBody>
      </p:sp>
      <p:sp>
        <p:nvSpPr>
          <p:cNvPr id="4" name="矩形 3"/>
          <p:cNvSpPr/>
          <p:nvPr/>
        </p:nvSpPr>
        <p:spPr>
          <a:xfrm>
            <a:off x="592060" y="2011832"/>
            <a:ext cx="7959882" cy="18846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000" spc="300" dirty="0">
                <a:solidFill>
                  <a:schemeClr val="bg1"/>
                </a:solidFill>
                <a:cs typeface="+mn-ea"/>
                <a:sym typeface="+mn-lt"/>
              </a:rPr>
              <a:t>Linus Torvalds</a:t>
            </a:r>
            <a:r>
              <a:rPr lang="zh-CN" altLang="zh-CN" sz="2000" spc="300" dirty="0">
                <a:solidFill>
                  <a:schemeClr val="bg1"/>
                </a:solidFill>
                <a:cs typeface="+mn-ea"/>
                <a:sym typeface="+mn-lt"/>
              </a:rPr>
              <a:t>的另一杰作——</a:t>
            </a:r>
            <a:r>
              <a:rPr lang="en-US" altLang="zh-CN" sz="2000" spc="300" dirty="0">
                <a:solidFill>
                  <a:schemeClr val="bg1"/>
                </a:solidFill>
                <a:cs typeface="+mn-ea"/>
                <a:sym typeface="+mn-lt"/>
              </a:rPr>
              <a:t>GIT</a:t>
            </a:r>
            <a:r>
              <a:rPr lang="zh-CN" altLang="zh-CN" sz="2000" spc="300" dirty="0">
                <a:solidFill>
                  <a:schemeClr val="bg1"/>
                </a:solidFill>
                <a:cs typeface="+mn-ea"/>
                <a:sym typeface="+mn-lt"/>
              </a:rPr>
              <a:t>发展成熟</a:t>
            </a:r>
          </a:p>
          <a:p>
            <a:pPr algn="ctr">
              <a:lnSpc>
                <a:spcPct val="150000"/>
              </a:lnSpc>
            </a:pPr>
            <a:r>
              <a:rPr lang="zh-CN" altLang="zh-CN" sz="2000" spc="300" dirty="0">
                <a:solidFill>
                  <a:schemeClr val="bg1"/>
                </a:solidFill>
                <a:cs typeface="+mn-ea"/>
                <a:sym typeface="+mn-lt"/>
              </a:rPr>
              <a:t>又是一大批国外的程序员</a:t>
            </a:r>
            <a:endParaRPr lang="en-US" altLang="zh-CN" sz="2000" spc="300" dirty="0">
              <a:solidFill>
                <a:schemeClr val="bg1"/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zh-CN" altLang="zh-CN" sz="2000" spc="300" dirty="0">
                <a:solidFill>
                  <a:schemeClr val="bg1"/>
                </a:solidFill>
                <a:cs typeface="+mn-ea"/>
                <a:sym typeface="+mn-lt"/>
              </a:rPr>
              <a:t>以</a:t>
            </a:r>
            <a:r>
              <a:rPr lang="en-US" altLang="zh-CN" sz="2000" spc="300" dirty="0">
                <a:solidFill>
                  <a:schemeClr val="bg1"/>
                </a:solidFill>
                <a:cs typeface="+mn-ea"/>
                <a:sym typeface="+mn-lt"/>
              </a:rPr>
              <a:t>GitHub</a:t>
            </a:r>
            <a:r>
              <a:rPr lang="zh-CN" altLang="zh-CN" sz="2000" spc="300" dirty="0">
                <a:solidFill>
                  <a:schemeClr val="bg1"/>
                </a:solidFill>
                <a:cs typeface="+mn-ea"/>
                <a:sym typeface="+mn-lt"/>
              </a:rPr>
              <a:t>为交流学习的土壤</a:t>
            </a:r>
            <a:endParaRPr lang="en-US" altLang="zh-CN" sz="2000" spc="300" dirty="0">
              <a:solidFill>
                <a:schemeClr val="bg1"/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zh-CN" altLang="zh-CN" sz="2000" spc="300" dirty="0">
                <a:solidFill>
                  <a:schemeClr val="bg1"/>
                </a:solidFill>
                <a:cs typeface="+mn-ea"/>
                <a:sym typeface="+mn-lt"/>
              </a:rPr>
              <a:t>建立了自己的技术品牌</a:t>
            </a:r>
          </a:p>
        </p:txBody>
      </p:sp>
      <p:sp>
        <p:nvSpPr>
          <p:cNvPr id="5" name="矩形 4"/>
          <p:cNvSpPr/>
          <p:nvPr/>
        </p:nvSpPr>
        <p:spPr>
          <a:xfrm>
            <a:off x="3655723" y="1163428"/>
            <a:ext cx="183255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600" b="1" spc="300" dirty="0">
                <a:solidFill>
                  <a:schemeClr val="bg1"/>
                </a:solidFill>
                <a:cs typeface="+mn-ea"/>
                <a:sym typeface="+mn-lt"/>
              </a:rPr>
              <a:t>10</a:t>
            </a:r>
            <a:r>
              <a:rPr lang="zh-CN" altLang="en-US" sz="3600" b="1" spc="300" dirty="0">
                <a:solidFill>
                  <a:schemeClr val="bg1"/>
                </a:solidFill>
                <a:cs typeface="+mn-ea"/>
                <a:sym typeface="+mn-lt"/>
              </a:rPr>
              <a:t>年前</a:t>
            </a:r>
            <a:endParaRPr lang="zh-CN" altLang="en-US" sz="3600" spc="3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3312000" y="1914525"/>
            <a:ext cx="2520000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8513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zh-CN" altLang="en-US" dirty="0">
                <a:latin typeface="+mn-lt"/>
                <a:ea typeface="+mn-ea"/>
                <a:cs typeface="+mn-ea"/>
                <a:sym typeface="+mn-lt"/>
              </a:rPr>
              <a:t>开源技术成就优秀开发者</a:t>
            </a:r>
          </a:p>
        </p:txBody>
      </p:sp>
      <p:sp>
        <p:nvSpPr>
          <p:cNvPr id="4" name="矩形 3"/>
          <p:cNvSpPr/>
          <p:nvPr/>
        </p:nvSpPr>
        <p:spPr>
          <a:xfrm>
            <a:off x="1323976" y="2011832"/>
            <a:ext cx="6496050" cy="9612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zh-CN" sz="2000" spc="300" dirty="0">
                <a:solidFill>
                  <a:schemeClr val="bg1"/>
                </a:solidFill>
                <a:cs typeface="+mn-ea"/>
                <a:sym typeface="+mn-lt"/>
              </a:rPr>
              <a:t>开源的新纪元开始</a:t>
            </a:r>
          </a:p>
          <a:p>
            <a:pPr algn="ctr">
              <a:lnSpc>
                <a:spcPct val="150000"/>
              </a:lnSpc>
            </a:pPr>
            <a:r>
              <a:rPr lang="zh-CN" altLang="zh-CN" sz="2000" spc="300" dirty="0">
                <a:solidFill>
                  <a:schemeClr val="bg1"/>
                </a:solidFill>
                <a:cs typeface="+mn-ea"/>
                <a:sym typeface="+mn-lt"/>
              </a:rPr>
              <a:t>本土的程序员</a:t>
            </a:r>
            <a:r>
              <a:rPr lang="zh-CN" altLang="en-US" sz="2000" spc="300" dirty="0">
                <a:solidFill>
                  <a:schemeClr val="bg1"/>
                </a:solidFill>
                <a:cs typeface="+mn-ea"/>
                <a:sym typeface="+mn-lt"/>
              </a:rPr>
              <a:t>有了新的</a:t>
            </a:r>
            <a:r>
              <a:rPr lang="zh-CN" altLang="zh-CN" sz="2000" spc="300" dirty="0">
                <a:solidFill>
                  <a:schemeClr val="bg1"/>
                </a:solidFill>
                <a:cs typeface="+mn-ea"/>
                <a:sym typeface="+mn-lt"/>
              </a:rPr>
              <a:t>舞台</a:t>
            </a:r>
            <a:endParaRPr lang="en-US" altLang="zh-CN" sz="2000" spc="3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979530" y="1163428"/>
            <a:ext cx="118494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600" b="1" spc="300" dirty="0">
                <a:solidFill>
                  <a:schemeClr val="bg1"/>
                </a:solidFill>
                <a:cs typeface="+mn-ea"/>
                <a:sym typeface="+mn-lt"/>
              </a:rPr>
              <a:t>今天</a:t>
            </a:r>
            <a:endParaRPr lang="zh-CN" altLang="en-US" sz="3600" spc="3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3312000" y="1914525"/>
            <a:ext cx="2520000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3300" y="3363568"/>
            <a:ext cx="2057400" cy="580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586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zh-CN" altLang="en-US" dirty="0">
                <a:latin typeface="+mn-lt"/>
                <a:ea typeface="+mn-ea"/>
                <a:cs typeface="+mn-ea"/>
                <a:sym typeface="+mn-lt"/>
              </a:rPr>
              <a:t>本土开源新纪元</a:t>
            </a:r>
            <a:r>
              <a:rPr kumimoji="1" lang="en-US" altLang="zh-CN" dirty="0">
                <a:latin typeface="+mn-lt"/>
                <a:ea typeface="+mn-ea"/>
                <a:cs typeface="+mn-ea"/>
                <a:sym typeface="+mn-lt"/>
              </a:rPr>
              <a:t>·</a:t>
            </a:r>
            <a:r>
              <a:rPr kumimoji="1" lang="zh-CN" altLang="en-US" dirty="0">
                <a:latin typeface="+mn-lt"/>
                <a:ea typeface="+mn-ea"/>
                <a:cs typeface="+mn-ea"/>
                <a:sym typeface="+mn-lt"/>
              </a:rPr>
              <a:t>码云</a:t>
            </a:r>
          </a:p>
        </p:txBody>
      </p:sp>
      <p:cxnSp>
        <p:nvCxnSpPr>
          <p:cNvPr id="59" name="直接连接符 58"/>
          <p:cNvCxnSpPr/>
          <p:nvPr/>
        </p:nvCxnSpPr>
        <p:spPr>
          <a:xfrm>
            <a:off x="969850" y="1761521"/>
            <a:ext cx="2814200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文本框 59"/>
          <p:cNvSpPr txBox="1"/>
          <p:nvPr/>
        </p:nvSpPr>
        <p:spPr>
          <a:xfrm>
            <a:off x="969850" y="1217026"/>
            <a:ext cx="2814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cs typeface="+mn-ea"/>
                <a:sym typeface="+mn-lt"/>
              </a:rPr>
              <a:t>项目管理</a:t>
            </a:r>
          </a:p>
        </p:txBody>
      </p:sp>
      <p:sp>
        <p:nvSpPr>
          <p:cNvPr id="61" name="文本框 60"/>
          <p:cNvSpPr txBox="1"/>
          <p:nvPr/>
        </p:nvSpPr>
        <p:spPr>
          <a:xfrm>
            <a:off x="969850" y="1847777"/>
            <a:ext cx="2814200" cy="523220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n-US" altLang="zh-CN" sz="1400" b="1" dirty="0" err="1">
                <a:solidFill>
                  <a:schemeClr val="bg1"/>
                </a:solidFill>
                <a:cs typeface="+mn-ea"/>
                <a:sym typeface="+mn-lt"/>
              </a:rPr>
              <a:t>Redmine</a:t>
            </a:r>
            <a:endParaRPr lang="en-US" altLang="zh-CN" sz="1400" b="1" dirty="0">
              <a:solidFill>
                <a:schemeClr val="bg1"/>
              </a:solidFill>
              <a:cs typeface="+mn-ea"/>
              <a:sym typeface="+mn-lt"/>
            </a:endParaRPr>
          </a:p>
          <a:p>
            <a:r>
              <a:rPr lang="en-US" altLang="zh-CN" sz="1400" dirty="0">
                <a:solidFill>
                  <a:schemeClr val="bg1"/>
                </a:solidFill>
                <a:cs typeface="+mn-ea"/>
                <a:sym typeface="+mn-lt"/>
              </a:rPr>
              <a:t>Jira</a:t>
            </a:r>
            <a:r>
              <a:rPr lang="zh-CN" altLang="en-US" sz="1400" dirty="0">
                <a:solidFill>
                  <a:schemeClr val="bg1"/>
                </a:solidFill>
                <a:cs typeface="+mn-ea"/>
                <a:sym typeface="+mn-lt"/>
              </a:rPr>
              <a:t>、</a:t>
            </a:r>
            <a:r>
              <a:rPr lang="en-US" altLang="zh-CN" sz="1400" dirty="0" err="1">
                <a:solidFill>
                  <a:schemeClr val="bg1"/>
                </a:solidFill>
                <a:cs typeface="+mn-ea"/>
                <a:sym typeface="+mn-lt"/>
              </a:rPr>
              <a:t>Teambition</a:t>
            </a:r>
            <a:r>
              <a:rPr lang="zh-CN" altLang="en-US" sz="1400" dirty="0">
                <a:solidFill>
                  <a:schemeClr val="bg1"/>
                </a:solidFill>
                <a:cs typeface="+mn-ea"/>
                <a:sym typeface="+mn-lt"/>
              </a:rPr>
              <a:t>、禅道</a:t>
            </a:r>
            <a:endParaRPr lang="en-US" altLang="zh-CN" sz="1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cxnSp>
        <p:nvCxnSpPr>
          <p:cNvPr id="30" name="直接连接符 29"/>
          <p:cNvCxnSpPr/>
          <p:nvPr/>
        </p:nvCxnSpPr>
        <p:spPr>
          <a:xfrm>
            <a:off x="5373597" y="1763496"/>
            <a:ext cx="2814200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/>
          <p:cNvSpPr txBox="1"/>
          <p:nvPr/>
        </p:nvSpPr>
        <p:spPr>
          <a:xfrm>
            <a:off x="5373597" y="1219001"/>
            <a:ext cx="2814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400" b="1" dirty="0">
                <a:solidFill>
                  <a:schemeClr val="bg1"/>
                </a:solidFill>
                <a:cs typeface="+mn-ea"/>
                <a:sym typeface="+mn-lt"/>
              </a:rPr>
              <a:t>代码质量</a:t>
            </a:r>
          </a:p>
        </p:txBody>
      </p:sp>
      <p:sp>
        <p:nvSpPr>
          <p:cNvPr id="32" name="文本框 31"/>
          <p:cNvSpPr txBox="1"/>
          <p:nvPr/>
        </p:nvSpPr>
        <p:spPr>
          <a:xfrm>
            <a:off x="5373597" y="1849752"/>
            <a:ext cx="2814200" cy="523220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altLang="zh-CN" sz="1400" dirty="0">
                <a:solidFill>
                  <a:schemeClr val="bg1"/>
                </a:solidFill>
                <a:cs typeface="+mn-ea"/>
                <a:sym typeface="+mn-lt"/>
              </a:rPr>
              <a:t>Sonar</a:t>
            </a:r>
          </a:p>
          <a:p>
            <a:pPr algn="r"/>
            <a:r>
              <a:rPr lang="en-US" altLang="zh-CN" sz="1400" dirty="0">
                <a:solidFill>
                  <a:schemeClr val="bg1"/>
                </a:solidFill>
                <a:cs typeface="+mn-ea"/>
                <a:sym typeface="+mn-lt"/>
              </a:rPr>
              <a:t>360 etc. </a:t>
            </a:r>
          </a:p>
        </p:txBody>
      </p:sp>
      <p:cxnSp>
        <p:nvCxnSpPr>
          <p:cNvPr id="33" name="直接连接符 32"/>
          <p:cNvCxnSpPr/>
          <p:nvPr/>
        </p:nvCxnSpPr>
        <p:spPr>
          <a:xfrm>
            <a:off x="969850" y="3579441"/>
            <a:ext cx="2814200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33"/>
          <p:cNvSpPr txBox="1"/>
          <p:nvPr/>
        </p:nvSpPr>
        <p:spPr>
          <a:xfrm>
            <a:off x="969850" y="3034946"/>
            <a:ext cx="2814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cs typeface="+mn-ea"/>
                <a:sym typeface="+mn-lt"/>
              </a:rPr>
              <a:t>软件部署</a:t>
            </a:r>
          </a:p>
        </p:txBody>
      </p:sp>
      <p:sp>
        <p:nvSpPr>
          <p:cNvPr id="35" name="文本框 34"/>
          <p:cNvSpPr txBox="1"/>
          <p:nvPr/>
        </p:nvSpPr>
        <p:spPr>
          <a:xfrm>
            <a:off x="969850" y="3665697"/>
            <a:ext cx="2814200" cy="523220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cs typeface="+mn-ea"/>
                <a:sym typeface="+mn-lt"/>
              </a:rPr>
              <a:t>百度</a:t>
            </a:r>
            <a:r>
              <a:rPr lang="en-US" altLang="zh-CN" sz="1400" dirty="0">
                <a:solidFill>
                  <a:schemeClr val="bg1"/>
                </a:solidFill>
                <a:cs typeface="+mn-ea"/>
                <a:sym typeface="+mn-lt"/>
              </a:rPr>
              <a:t>BAE</a:t>
            </a:r>
            <a:r>
              <a:rPr lang="zh-CN" altLang="en-US" sz="1400" dirty="0">
                <a:solidFill>
                  <a:schemeClr val="bg1"/>
                </a:solidFill>
                <a:cs typeface="+mn-ea"/>
                <a:sym typeface="+mn-lt"/>
              </a:rPr>
              <a:t>、灵雀云（</a:t>
            </a:r>
            <a:r>
              <a:rPr lang="en-US" altLang="zh-CN" sz="1400" dirty="0">
                <a:solidFill>
                  <a:schemeClr val="bg1"/>
                </a:solidFill>
                <a:cs typeface="+mn-ea"/>
                <a:sym typeface="+mn-lt"/>
              </a:rPr>
              <a:t>Docker</a:t>
            </a:r>
            <a:r>
              <a:rPr lang="zh-CN" altLang="en-US" sz="1400" dirty="0">
                <a:solidFill>
                  <a:schemeClr val="bg1"/>
                </a:solidFill>
                <a:cs typeface="+mn-ea"/>
                <a:sym typeface="+mn-lt"/>
              </a:rPr>
              <a:t>）</a:t>
            </a:r>
            <a:endParaRPr lang="en-US" altLang="zh-CN" sz="1400" dirty="0">
              <a:solidFill>
                <a:schemeClr val="bg1"/>
              </a:solidFill>
              <a:cs typeface="+mn-ea"/>
              <a:sym typeface="+mn-lt"/>
            </a:endParaRPr>
          </a:p>
          <a:p>
            <a:r>
              <a:rPr lang="zh-CN" altLang="en-US" sz="1400" dirty="0">
                <a:solidFill>
                  <a:schemeClr val="bg1"/>
                </a:solidFill>
                <a:cs typeface="+mn-ea"/>
                <a:sym typeface="+mn-lt"/>
              </a:rPr>
              <a:t>魔泊云</a:t>
            </a:r>
            <a:r>
              <a:rPr lang="en-US" altLang="zh-CN" sz="1400" dirty="0" err="1">
                <a:solidFill>
                  <a:schemeClr val="bg1"/>
                </a:solidFill>
                <a:cs typeface="+mn-ea"/>
                <a:sym typeface="+mn-lt"/>
              </a:rPr>
              <a:t>MoPaaS</a:t>
            </a:r>
            <a:r>
              <a:rPr lang="zh-CN" altLang="en-US" sz="1400" dirty="0">
                <a:solidFill>
                  <a:schemeClr val="bg1"/>
                </a:solidFill>
                <a:cs typeface="+mn-ea"/>
                <a:sym typeface="+mn-lt"/>
              </a:rPr>
              <a:t>（</a:t>
            </a:r>
            <a:r>
              <a:rPr lang="en-US" altLang="zh-CN" sz="1400" dirty="0" err="1">
                <a:solidFill>
                  <a:schemeClr val="bg1"/>
                </a:solidFill>
                <a:cs typeface="+mn-ea"/>
                <a:sym typeface="+mn-lt"/>
              </a:rPr>
              <a:t>Cloudfoundry</a:t>
            </a:r>
            <a:r>
              <a:rPr lang="zh-CN" altLang="en-US" sz="1400" dirty="0">
                <a:solidFill>
                  <a:schemeClr val="bg1"/>
                </a:solidFill>
                <a:cs typeface="+mn-ea"/>
                <a:sym typeface="+mn-lt"/>
              </a:rPr>
              <a:t>）</a:t>
            </a:r>
            <a:endParaRPr lang="en-US" altLang="zh-CN" sz="1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cxnSp>
        <p:nvCxnSpPr>
          <p:cNvPr id="36" name="直接连接符 35"/>
          <p:cNvCxnSpPr/>
          <p:nvPr/>
        </p:nvCxnSpPr>
        <p:spPr>
          <a:xfrm>
            <a:off x="5373597" y="3579441"/>
            <a:ext cx="2814200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本框 36"/>
          <p:cNvSpPr txBox="1"/>
          <p:nvPr/>
        </p:nvSpPr>
        <p:spPr>
          <a:xfrm>
            <a:off x="5373597" y="3034946"/>
            <a:ext cx="2814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400" b="1" dirty="0">
                <a:solidFill>
                  <a:schemeClr val="bg1"/>
                </a:solidFill>
                <a:cs typeface="+mn-ea"/>
                <a:sym typeface="+mn-lt"/>
              </a:rPr>
              <a:t>应用测试</a:t>
            </a:r>
          </a:p>
        </p:txBody>
      </p:sp>
      <p:sp>
        <p:nvSpPr>
          <p:cNvPr id="38" name="文本框 37"/>
          <p:cNvSpPr txBox="1"/>
          <p:nvPr/>
        </p:nvSpPr>
        <p:spPr>
          <a:xfrm>
            <a:off x="5373597" y="3665697"/>
            <a:ext cx="2814200" cy="523220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zh-CN" altLang="en-US" sz="1400" dirty="0">
                <a:solidFill>
                  <a:schemeClr val="bg1"/>
                </a:solidFill>
                <a:cs typeface="+mn-ea"/>
                <a:sym typeface="+mn-lt"/>
              </a:rPr>
              <a:t>性能：</a:t>
            </a:r>
            <a:r>
              <a:rPr lang="en-US" altLang="zh-CN" sz="1400" dirty="0">
                <a:solidFill>
                  <a:schemeClr val="bg1"/>
                </a:solidFill>
                <a:cs typeface="+mn-ea"/>
                <a:sym typeface="+mn-lt"/>
              </a:rPr>
              <a:t>APM</a:t>
            </a:r>
            <a:r>
              <a:rPr lang="zh-CN" altLang="en-US" sz="1400" dirty="0">
                <a:solidFill>
                  <a:schemeClr val="bg1"/>
                </a:solidFill>
                <a:cs typeface="+mn-ea"/>
                <a:sym typeface="+mn-lt"/>
              </a:rPr>
              <a:t>、</a:t>
            </a:r>
            <a:r>
              <a:rPr lang="en-US" altLang="zh-CN" sz="1400" dirty="0" err="1">
                <a:solidFill>
                  <a:schemeClr val="bg1"/>
                </a:solidFill>
                <a:cs typeface="+mn-ea"/>
                <a:sym typeface="+mn-lt"/>
              </a:rPr>
              <a:t>Roadrun</a:t>
            </a:r>
            <a:endParaRPr lang="en-US" altLang="zh-CN" sz="1400" dirty="0">
              <a:solidFill>
                <a:schemeClr val="bg1"/>
              </a:solidFill>
              <a:cs typeface="+mn-ea"/>
              <a:sym typeface="+mn-lt"/>
            </a:endParaRPr>
          </a:p>
          <a:p>
            <a:pPr algn="r"/>
            <a:r>
              <a:rPr lang="zh-CN" altLang="en-US" sz="1400" dirty="0">
                <a:solidFill>
                  <a:schemeClr val="bg1"/>
                </a:solidFill>
                <a:cs typeface="+mn-ea"/>
                <a:sym typeface="+mn-lt"/>
              </a:rPr>
              <a:t>功能：优测</a:t>
            </a:r>
            <a:endParaRPr lang="en-US" altLang="zh-CN" sz="1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68" name="椭圆 67"/>
          <p:cNvSpPr/>
          <p:nvPr/>
        </p:nvSpPr>
        <p:spPr>
          <a:xfrm>
            <a:off x="3371627" y="1462088"/>
            <a:ext cx="2400746" cy="2400746"/>
          </a:xfrm>
          <a:prstGeom prst="ellipse">
            <a:avLst/>
          </a:prstGeom>
          <a:noFill/>
          <a:ln w="25400">
            <a:solidFill>
              <a:srgbClr val="11C77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7" name="矩形 66"/>
          <p:cNvSpPr/>
          <p:nvPr/>
        </p:nvSpPr>
        <p:spPr>
          <a:xfrm>
            <a:off x="3753324" y="2015476"/>
            <a:ext cx="16510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bg1"/>
                </a:solidFill>
                <a:cs typeface="+mn-ea"/>
                <a:sym typeface="+mn-lt"/>
              </a:rPr>
              <a:t>代码托管</a:t>
            </a:r>
            <a:endParaRPr lang="en-US" altLang="zh-CN" sz="2800" b="1" dirty="0">
              <a:solidFill>
                <a:schemeClr val="bg1"/>
              </a:solidFill>
              <a:cs typeface="+mn-ea"/>
              <a:sym typeface="+mn-lt"/>
            </a:endParaRPr>
          </a:p>
          <a:p>
            <a:pPr algn="ctr"/>
            <a:r>
              <a:rPr lang="en-US" altLang="zh-CN" sz="2800" b="1" dirty="0" err="1">
                <a:solidFill>
                  <a:schemeClr val="bg1"/>
                </a:solidFill>
                <a:cs typeface="+mn-ea"/>
                <a:sym typeface="+mn-lt"/>
              </a:rPr>
              <a:t>Git</a:t>
            </a:r>
            <a:endParaRPr lang="en-US" altLang="zh-CN" sz="2800" b="1" dirty="0">
              <a:solidFill>
                <a:schemeClr val="bg1"/>
              </a:solidFill>
              <a:cs typeface="+mn-ea"/>
              <a:sym typeface="+mn-lt"/>
            </a:endParaRPr>
          </a:p>
          <a:p>
            <a:pPr algn="ctr"/>
            <a:r>
              <a:rPr lang="zh-CN" altLang="en-US" sz="2800" b="1" dirty="0">
                <a:solidFill>
                  <a:schemeClr val="bg1"/>
                </a:solidFill>
                <a:cs typeface="+mn-ea"/>
                <a:sym typeface="+mn-lt"/>
              </a:rPr>
              <a:t>码云</a:t>
            </a:r>
          </a:p>
        </p:txBody>
      </p:sp>
    </p:spTree>
    <p:extLst>
      <p:ext uri="{BB962C8B-B14F-4D97-AF65-F5344CB8AC3E}">
        <p14:creationId xmlns:p14="http://schemas.microsoft.com/office/powerpoint/2010/main" val="1549059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zh-CN" altLang="en-US" dirty="0">
                <a:latin typeface="+mn-lt"/>
                <a:ea typeface="+mn-ea"/>
                <a:cs typeface="+mn-ea"/>
                <a:sym typeface="+mn-lt"/>
              </a:rPr>
              <a:t>本土开源新纪元</a:t>
            </a:r>
            <a:r>
              <a:rPr kumimoji="1" lang="en-US" altLang="zh-CN" dirty="0">
                <a:latin typeface="+mn-lt"/>
                <a:ea typeface="+mn-ea"/>
                <a:cs typeface="+mn-ea"/>
                <a:sym typeface="+mn-lt"/>
              </a:rPr>
              <a:t>·</a:t>
            </a:r>
            <a:r>
              <a:rPr kumimoji="1" lang="zh-CN" altLang="en-US" dirty="0">
                <a:latin typeface="+mn-lt"/>
                <a:ea typeface="+mn-ea"/>
                <a:cs typeface="+mn-ea"/>
                <a:sym typeface="+mn-lt"/>
              </a:rPr>
              <a:t>码云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844604" y="2143096"/>
            <a:ext cx="345479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zh-CN" altLang="en-US" sz="4800" b="1" spc="300" dirty="0">
                <a:solidFill>
                  <a:schemeClr val="bg1"/>
                </a:solidFill>
                <a:cs typeface="+mn-ea"/>
                <a:sym typeface="+mn-lt"/>
              </a:rPr>
              <a:t>本土程序员</a:t>
            </a:r>
            <a:endParaRPr lang="zh-CN" altLang="en-US" sz="4800" spc="3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21768" y="1476688"/>
            <a:ext cx="387798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kumimoji="1" lang="zh-CN" altLang="en-US" sz="2400" dirty="0">
                <a:solidFill>
                  <a:schemeClr val="bg1"/>
                </a:solidFill>
                <a:cs typeface="+mn-ea"/>
                <a:sym typeface="+mn-lt"/>
              </a:rPr>
              <a:t>用码云，有自己的开源项目</a:t>
            </a:r>
            <a:endParaRPr lang="zh-CN" altLang="en-US" sz="2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480081" y="3169309"/>
            <a:ext cx="449353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2400" dirty="0">
                <a:solidFill>
                  <a:schemeClr val="bg1"/>
                </a:solidFill>
                <a:cs typeface="+mn-ea"/>
                <a:sym typeface="+mn-lt"/>
              </a:rPr>
              <a:t>不用码云，没有自己的开源项目</a:t>
            </a:r>
            <a:endParaRPr lang="zh-CN" altLang="en-US" sz="2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cxnSp>
        <p:nvCxnSpPr>
          <p:cNvPr id="7" name="直接连接符 6"/>
          <p:cNvCxnSpPr/>
          <p:nvPr/>
        </p:nvCxnSpPr>
        <p:spPr>
          <a:xfrm rot="600000" flipH="1">
            <a:off x="4861533" y="1382923"/>
            <a:ext cx="215241" cy="803289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 rot="600000" flipH="1">
            <a:off x="4112440" y="2998498"/>
            <a:ext cx="215241" cy="803289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0782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286000" y="1676729"/>
            <a:ext cx="4572000" cy="179004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120000"/>
              </a:lnSpc>
            </a:pPr>
            <a:r>
              <a:rPr kumimoji="1" lang="zh-CN" altLang="en-US" sz="4800" b="1" spc="300" dirty="0">
                <a:solidFill>
                  <a:schemeClr val="bg1"/>
                </a:solidFill>
                <a:cs typeface="+mn-ea"/>
                <a:sym typeface="+mn-lt"/>
              </a:rPr>
              <a:t>活儿好的人</a:t>
            </a:r>
            <a:endParaRPr kumimoji="1" lang="en-US" altLang="zh-CN" sz="4800" b="1" spc="300" dirty="0">
              <a:solidFill>
                <a:schemeClr val="bg1"/>
              </a:solidFill>
              <a:cs typeface="+mn-ea"/>
              <a:sym typeface="+mn-lt"/>
            </a:endParaRPr>
          </a:p>
          <a:p>
            <a:pPr algn="ctr">
              <a:lnSpc>
                <a:spcPct val="120000"/>
              </a:lnSpc>
            </a:pPr>
            <a:r>
              <a:rPr kumimoji="1" lang="zh-CN" altLang="en-US" sz="4800" b="1" spc="300" dirty="0">
                <a:solidFill>
                  <a:schemeClr val="bg1"/>
                </a:solidFill>
                <a:cs typeface="+mn-ea"/>
                <a:sym typeface="+mn-lt"/>
              </a:rPr>
              <a:t>有好活儿给你</a:t>
            </a:r>
          </a:p>
        </p:txBody>
      </p:sp>
      <p:sp>
        <p:nvSpPr>
          <p:cNvPr id="5" name="矩形 4"/>
          <p:cNvSpPr/>
          <p:nvPr/>
        </p:nvSpPr>
        <p:spPr>
          <a:xfrm>
            <a:off x="276225" y="219075"/>
            <a:ext cx="323850" cy="609600"/>
          </a:xfrm>
          <a:prstGeom prst="rect">
            <a:avLst/>
          </a:prstGeom>
          <a:solidFill>
            <a:srgbClr val="03516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2825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803248" y="1013123"/>
            <a:ext cx="34307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kumimoji="1" lang="zh-CN" altLang="en-US" sz="2400" spc="300" dirty="0">
                <a:solidFill>
                  <a:schemeClr val="bg1"/>
                </a:solidFill>
                <a:cs typeface="+mn-ea"/>
                <a:sym typeface="+mn-lt"/>
              </a:rPr>
              <a:t>程序员的自由和尊严 </a:t>
            </a:r>
            <a:endParaRPr lang="zh-CN" altLang="en-US" sz="2400" spc="3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084999" y="2292285"/>
            <a:ext cx="308289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2400" spc="300" dirty="0">
                <a:solidFill>
                  <a:schemeClr val="bg1"/>
                </a:solidFill>
                <a:cs typeface="+mn-ea"/>
                <a:sym typeface="+mn-lt"/>
              </a:rPr>
              <a:t>傻</a:t>
            </a:r>
            <a:r>
              <a:rPr kumimoji="1" lang="en-US" altLang="zh-CN" sz="2400" spc="300" dirty="0">
                <a:solidFill>
                  <a:schemeClr val="bg1"/>
                </a:solidFill>
                <a:cs typeface="+mn-ea"/>
                <a:sym typeface="+mn-lt"/>
              </a:rPr>
              <a:t>X</a:t>
            </a:r>
            <a:r>
              <a:rPr kumimoji="1" lang="zh-CN" altLang="en-US" sz="2400" spc="300" dirty="0">
                <a:solidFill>
                  <a:schemeClr val="bg1"/>
                </a:solidFill>
                <a:cs typeface="+mn-ea"/>
                <a:sym typeface="+mn-lt"/>
              </a:rPr>
              <a:t>客户的二</a:t>
            </a:r>
            <a:r>
              <a:rPr kumimoji="1" lang="en-US" altLang="zh-CN" sz="2400" spc="300" dirty="0">
                <a:solidFill>
                  <a:schemeClr val="bg1"/>
                </a:solidFill>
                <a:cs typeface="+mn-ea"/>
                <a:sym typeface="+mn-lt"/>
              </a:rPr>
              <a:t>X</a:t>
            </a:r>
            <a:r>
              <a:rPr kumimoji="1" lang="zh-CN" altLang="en-US" sz="2400" spc="300" dirty="0">
                <a:solidFill>
                  <a:schemeClr val="bg1"/>
                </a:solidFill>
                <a:cs typeface="+mn-ea"/>
                <a:sym typeface="+mn-lt"/>
              </a:rPr>
              <a:t>需求</a:t>
            </a:r>
            <a:endParaRPr lang="zh-CN" altLang="en-US" sz="2400" spc="3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920140" y="1402291"/>
            <a:ext cx="1408335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kumimoji="1" lang="en-US" altLang="zh-CN" sz="6000" b="1" dirty="0">
                <a:solidFill>
                  <a:schemeClr val="bg1"/>
                </a:solidFill>
                <a:cs typeface="+mn-ea"/>
                <a:sym typeface="+mn-lt"/>
              </a:rPr>
              <a:t>VS.</a:t>
            </a:r>
            <a:endParaRPr lang="zh-CN" altLang="en-US" sz="60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517592" y="3017810"/>
            <a:ext cx="410881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zh-CN" altLang="en-US" sz="4800" b="1" spc="300" dirty="0">
                <a:solidFill>
                  <a:schemeClr val="bg1"/>
                </a:solidFill>
                <a:cs typeface="+mn-ea"/>
                <a:sym typeface="+mn-lt"/>
              </a:rPr>
              <a:t>哪个更重要？</a:t>
            </a:r>
            <a:endParaRPr lang="zh-CN" altLang="en-US" sz="4800" b="1" spc="3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76225" y="219075"/>
            <a:ext cx="323850" cy="609600"/>
          </a:xfrm>
          <a:prstGeom prst="rect">
            <a:avLst/>
          </a:prstGeom>
          <a:solidFill>
            <a:srgbClr val="03516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50221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文本框 26"/>
          <p:cNvSpPr txBox="1"/>
          <p:nvPr/>
        </p:nvSpPr>
        <p:spPr>
          <a:xfrm>
            <a:off x="2181355" y="1310161"/>
            <a:ext cx="129822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dirty="0">
                <a:solidFill>
                  <a:schemeClr val="bg1"/>
                </a:solidFill>
                <a:cs typeface="+mn-ea"/>
                <a:sym typeface="+mn-lt"/>
              </a:rPr>
              <a:t>2015</a:t>
            </a:r>
          </a:p>
          <a:p>
            <a:r>
              <a:rPr kumimoji="1" lang="zh-CN" altLang="en-US" sz="2000" b="1" dirty="0">
                <a:solidFill>
                  <a:schemeClr val="bg1"/>
                </a:solidFill>
                <a:cs typeface="+mn-ea"/>
                <a:sym typeface="+mn-lt"/>
              </a:rPr>
              <a:t>数千万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2181355" y="3769248"/>
            <a:ext cx="129822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dirty="0">
                <a:solidFill>
                  <a:schemeClr val="bg1"/>
                </a:solidFill>
                <a:cs typeface="+mn-ea"/>
                <a:sym typeface="+mn-lt"/>
              </a:rPr>
              <a:t>2016</a:t>
            </a:r>
          </a:p>
          <a:p>
            <a:r>
              <a:rPr kumimoji="1" lang="zh-CN" altLang="en-US" sz="2000" b="1" dirty="0">
                <a:solidFill>
                  <a:schemeClr val="bg1"/>
                </a:solidFill>
                <a:cs typeface="+mn-ea"/>
                <a:sym typeface="+mn-lt"/>
              </a:rPr>
              <a:t>几百万</a:t>
            </a:r>
          </a:p>
        </p:txBody>
      </p:sp>
      <p:sp>
        <p:nvSpPr>
          <p:cNvPr id="43" name="标题 2"/>
          <p:cNvSpPr>
            <a:spLocks noGrp="1"/>
          </p:cNvSpPr>
          <p:nvPr>
            <p:ph type="title"/>
          </p:nvPr>
        </p:nvSpPr>
        <p:spPr>
          <a:xfrm>
            <a:off x="457201" y="285466"/>
            <a:ext cx="6631928" cy="437400"/>
          </a:xfrm>
        </p:spPr>
        <p:txBody>
          <a:bodyPr>
            <a:normAutofit fontScale="90000"/>
          </a:bodyPr>
          <a:lstStyle/>
          <a:p>
            <a:r>
              <a:rPr kumimoji="1" lang="zh-CN" altLang="en-US" dirty="0">
                <a:latin typeface="+mn-lt"/>
                <a:ea typeface="+mn-ea"/>
                <a:cs typeface="+mn-ea"/>
                <a:sym typeface="+mn-lt"/>
              </a:rPr>
              <a:t>红薯的财富值？</a:t>
            </a:r>
          </a:p>
        </p:txBody>
      </p:sp>
      <p:sp>
        <p:nvSpPr>
          <p:cNvPr id="3" name="下箭头 2"/>
          <p:cNvSpPr/>
          <p:nvPr/>
        </p:nvSpPr>
        <p:spPr>
          <a:xfrm>
            <a:off x="3838222" y="1242828"/>
            <a:ext cx="1467556" cy="3141973"/>
          </a:xfrm>
          <a:prstGeom prst="downArrow">
            <a:avLst>
              <a:gd name="adj1" fmla="val 46405"/>
              <a:gd name="adj2" fmla="val 70621"/>
            </a:avLst>
          </a:prstGeom>
          <a:gradFill>
            <a:gsLst>
              <a:gs pos="0">
                <a:srgbClr val="E0FF4A"/>
              </a:gs>
              <a:gs pos="100000">
                <a:srgbClr val="11C779"/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Freeform 9"/>
          <p:cNvSpPr>
            <a:spLocks/>
          </p:cNvSpPr>
          <p:nvPr/>
        </p:nvSpPr>
        <p:spPr bwMode="auto">
          <a:xfrm>
            <a:off x="4254314" y="1304262"/>
            <a:ext cx="644897" cy="800460"/>
          </a:xfrm>
          <a:custGeom>
            <a:avLst/>
            <a:gdLst>
              <a:gd name="T0" fmla="*/ 763 w 763"/>
              <a:gd name="T1" fmla="*/ 0 h 946"/>
              <a:gd name="T2" fmla="*/ 517 w 763"/>
              <a:gd name="T3" fmla="*/ 421 h 946"/>
              <a:gd name="T4" fmla="*/ 692 w 763"/>
              <a:gd name="T5" fmla="*/ 421 h 946"/>
              <a:gd name="T6" fmla="*/ 692 w 763"/>
              <a:gd name="T7" fmla="*/ 547 h 946"/>
              <a:gd name="T8" fmla="*/ 476 w 763"/>
              <a:gd name="T9" fmla="*/ 547 h 946"/>
              <a:gd name="T10" fmla="*/ 476 w 763"/>
              <a:gd name="T11" fmla="*/ 643 h 946"/>
              <a:gd name="T12" fmla="*/ 692 w 763"/>
              <a:gd name="T13" fmla="*/ 643 h 946"/>
              <a:gd name="T14" fmla="*/ 692 w 763"/>
              <a:gd name="T15" fmla="*/ 771 h 946"/>
              <a:gd name="T16" fmla="*/ 476 w 763"/>
              <a:gd name="T17" fmla="*/ 771 h 946"/>
              <a:gd name="T18" fmla="*/ 476 w 763"/>
              <a:gd name="T19" fmla="*/ 946 h 946"/>
              <a:gd name="T20" fmla="*/ 282 w 763"/>
              <a:gd name="T21" fmla="*/ 946 h 946"/>
              <a:gd name="T22" fmla="*/ 282 w 763"/>
              <a:gd name="T23" fmla="*/ 771 h 946"/>
              <a:gd name="T24" fmla="*/ 60 w 763"/>
              <a:gd name="T25" fmla="*/ 771 h 946"/>
              <a:gd name="T26" fmla="*/ 60 w 763"/>
              <a:gd name="T27" fmla="*/ 643 h 946"/>
              <a:gd name="T28" fmla="*/ 282 w 763"/>
              <a:gd name="T29" fmla="*/ 643 h 946"/>
              <a:gd name="T30" fmla="*/ 282 w 763"/>
              <a:gd name="T31" fmla="*/ 547 h 946"/>
              <a:gd name="T32" fmla="*/ 60 w 763"/>
              <a:gd name="T33" fmla="*/ 547 h 946"/>
              <a:gd name="T34" fmla="*/ 60 w 763"/>
              <a:gd name="T35" fmla="*/ 421 h 946"/>
              <a:gd name="T36" fmla="*/ 239 w 763"/>
              <a:gd name="T37" fmla="*/ 421 h 946"/>
              <a:gd name="T38" fmla="*/ 0 w 763"/>
              <a:gd name="T39" fmla="*/ 0 h 946"/>
              <a:gd name="T40" fmla="*/ 208 w 763"/>
              <a:gd name="T41" fmla="*/ 0 h 946"/>
              <a:gd name="T42" fmla="*/ 386 w 763"/>
              <a:gd name="T43" fmla="*/ 385 h 946"/>
              <a:gd name="T44" fmla="*/ 390 w 763"/>
              <a:gd name="T45" fmla="*/ 385 h 946"/>
              <a:gd name="T46" fmla="*/ 402 w 763"/>
              <a:gd name="T47" fmla="*/ 352 h 946"/>
              <a:gd name="T48" fmla="*/ 490 w 763"/>
              <a:gd name="T49" fmla="*/ 161 h 946"/>
              <a:gd name="T50" fmla="*/ 566 w 763"/>
              <a:gd name="T51" fmla="*/ 0 h 946"/>
              <a:gd name="T52" fmla="*/ 763 w 763"/>
              <a:gd name="T53" fmla="*/ 0 h 9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763" h="946">
                <a:moveTo>
                  <a:pt x="763" y="0"/>
                </a:moveTo>
                <a:cubicBezTo>
                  <a:pt x="517" y="421"/>
                  <a:pt x="517" y="421"/>
                  <a:pt x="517" y="421"/>
                </a:cubicBezTo>
                <a:cubicBezTo>
                  <a:pt x="692" y="421"/>
                  <a:pt x="692" y="421"/>
                  <a:pt x="692" y="421"/>
                </a:cubicBezTo>
                <a:cubicBezTo>
                  <a:pt x="692" y="547"/>
                  <a:pt x="692" y="547"/>
                  <a:pt x="692" y="547"/>
                </a:cubicBezTo>
                <a:cubicBezTo>
                  <a:pt x="476" y="547"/>
                  <a:pt x="476" y="547"/>
                  <a:pt x="476" y="547"/>
                </a:cubicBezTo>
                <a:cubicBezTo>
                  <a:pt x="476" y="643"/>
                  <a:pt x="476" y="643"/>
                  <a:pt x="476" y="643"/>
                </a:cubicBezTo>
                <a:cubicBezTo>
                  <a:pt x="692" y="643"/>
                  <a:pt x="692" y="643"/>
                  <a:pt x="692" y="643"/>
                </a:cubicBezTo>
                <a:cubicBezTo>
                  <a:pt x="692" y="771"/>
                  <a:pt x="692" y="771"/>
                  <a:pt x="692" y="771"/>
                </a:cubicBezTo>
                <a:cubicBezTo>
                  <a:pt x="476" y="771"/>
                  <a:pt x="476" y="771"/>
                  <a:pt x="476" y="771"/>
                </a:cubicBezTo>
                <a:cubicBezTo>
                  <a:pt x="476" y="946"/>
                  <a:pt x="476" y="946"/>
                  <a:pt x="476" y="946"/>
                </a:cubicBezTo>
                <a:cubicBezTo>
                  <a:pt x="282" y="946"/>
                  <a:pt x="282" y="946"/>
                  <a:pt x="282" y="946"/>
                </a:cubicBezTo>
                <a:cubicBezTo>
                  <a:pt x="282" y="771"/>
                  <a:pt x="282" y="771"/>
                  <a:pt x="282" y="771"/>
                </a:cubicBezTo>
                <a:cubicBezTo>
                  <a:pt x="60" y="771"/>
                  <a:pt x="60" y="771"/>
                  <a:pt x="60" y="771"/>
                </a:cubicBezTo>
                <a:cubicBezTo>
                  <a:pt x="60" y="643"/>
                  <a:pt x="60" y="643"/>
                  <a:pt x="60" y="643"/>
                </a:cubicBezTo>
                <a:cubicBezTo>
                  <a:pt x="282" y="643"/>
                  <a:pt x="282" y="643"/>
                  <a:pt x="282" y="643"/>
                </a:cubicBezTo>
                <a:cubicBezTo>
                  <a:pt x="282" y="547"/>
                  <a:pt x="282" y="547"/>
                  <a:pt x="282" y="547"/>
                </a:cubicBezTo>
                <a:cubicBezTo>
                  <a:pt x="60" y="547"/>
                  <a:pt x="60" y="547"/>
                  <a:pt x="60" y="547"/>
                </a:cubicBezTo>
                <a:cubicBezTo>
                  <a:pt x="60" y="421"/>
                  <a:pt x="60" y="421"/>
                  <a:pt x="60" y="421"/>
                </a:cubicBezTo>
                <a:cubicBezTo>
                  <a:pt x="239" y="421"/>
                  <a:pt x="239" y="421"/>
                  <a:pt x="239" y="421"/>
                </a:cubicBezTo>
                <a:cubicBezTo>
                  <a:pt x="0" y="0"/>
                  <a:pt x="0" y="0"/>
                  <a:pt x="0" y="0"/>
                </a:cubicBezTo>
                <a:cubicBezTo>
                  <a:pt x="208" y="0"/>
                  <a:pt x="208" y="0"/>
                  <a:pt x="208" y="0"/>
                </a:cubicBezTo>
                <a:cubicBezTo>
                  <a:pt x="302" y="195"/>
                  <a:pt x="361" y="323"/>
                  <a:pt x="386" y="385"/>
                </a:cubicBezTo>
                <a:cubicBezTo>
                  <a:pt x="390" y="385"/>
                  <a:pt x="390" y="385"/>
                  <a:pt x="390" y="385"/>
                </a:cubicBezTo>
                <a:cubicBezTo>
                  <a:pt x="394" y="376"/>
                  <a:pt x="397" y="365"/>
                  <a:pt x="402" y="352"/>
                </a:cubicBezTo>
                <a:cubicBezTo>
                  <a:pt x="409" y="330"/>
                  <a:pt x="439" y="266"/>
                  <a:pt x="490" y="161"/>
                </a:cubicBezTo>
                <a:cubicBezTo>
                  <a:pt x="566" y="0"/>
                  <a:pt x="566" y="0"/>
                  <a:pt x="566" y="0"/>
                </a:cubicBezTo>
                <a:lnTo>
                  <a:pt x="763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825828">
            <a:off x="6178832" y="1115424"/>
            <a:ext cx="923946" cy="106109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6172805" y="3533076"/>
            <a:ext cx="936000" cy="1087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903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/>
      <p:bldP spid="3" grpId="0" animBg="1"/>
      <p:bldP spid="7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2921560" y="755235"/>
            <a:ext cx="3300904" cy="10888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</a:pPr>
            <a:r>
              <a:rPr kumimoji="1" lang="zh-CN" altLang="en-US" sz="3200" b="1" spc="300" dirty="0">
                <a:solidFill>
                  <a:schemeClr val="bg1"/>
                </a:solidFill>
                <a:cs typeface="+mn-ea"/>
                <a:sym typeface="+mn-lt"/>
              </a:rPr>
              <a:t>众无忧</a:t>
            </a:r>
            <a:endParaRPr kumimoji="1" lang="en-US" altLang="zh-CN" sz="3200" b="1" spc="300" dirty="0">
              <a:solidFill>
                <a:schemeClr val="bg1"/>
              </a:solidFill>
              <a:cs typeface="+mn-ea"/>
              <a:sym typeface="+mn-lt"/>
            </a:endParaRPr>
          </a:p>
          <a:p>
            <a:pPr algn="ctr">
              <a:lnSpc>
                <a:spcPct val="120000"/>
              </a:lnSpc>
            </a:pPr>
            <a:r>
              <a:rPr kumimoji="1" lang="zh-CN" altLang="en-US" sz="2400" spc="300" dirty="0">
                <a:solidFill>
                  <a:schemeClr val="bg1"/>
                </a:solidFill>
                <a:cs typeface="+mn-ea"/>
                <a:sym typeface="+mn-lt"/>
              </a:rPr>
              <a:t>专业保障，品质服务</a:t>
            </a:r>
            <a:endParaRPr kumimoji="1" lang="en-US" altLang="zh-CN" sz="2400" spc="3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齐活</a:t>
            </a:r>
            <a:r>
              <a:rPr lang="en-US" altLang="zh-CN" dirty="0"/>
              <a:t>·</a:t>
            </a:r>
            <a:r>
              <a:rPr lang="zh-CN" altLang="en-US" dirty="0"/>
              <a:t>解放天下开发者</a:t>
            </a:r>
          </a:p>
        </p:txBody>
      </p:sp>
      <p:grpSp>
        <p:nvGrpSpPr>
          <p:cNvPr id="49" name="组合 48"/>
          <p:cNvGrpSpPr/>
          <p:nvPr/>
        </p:nvGrpSpPr>
        <p:grpSpPr>
          <a:xfrm>
            <a:off x="1819781" y="2127594"/>
            <a:ext cx="5554391" cy="2402217"/>
            <a:chOff x="1819781" y="2025994"/>
            <a:chExt cx="5554391" cy="2402217"/>
          </a:xfrm>
        </p:grpSpPr>
        <p:sp>
          <p:nvSpPr>
            <p:cNvPr id="18" name="Freeform 5"/>
            <p:cNvSpPr>
              <a:spLocks noChangeAspect="1" noEditPoints="1"/>
            </p:cNvSpPr>
            <p:nvPr/>
          </p:nvSpPr>
          <p:spPr bwMode="auto">
            <a:xfrm>
              <a:off x="2077862" y="2025994"/>
              <a:ext cx="504973" cy="648000"/>
            </a:xfrm>
            <a:custGeom>
              <a:avLst/>
              <a:gdLst>
                <a:gd name="T0" fmla="*/ 51 w 199"/>
                <a:gd name="T1" fmla="*/ 28 h 256"/>
                <a:gd name="T2" fmla="*/ 61 w 199"/>
                <a:gd name="T3" fmla="*/ 41 h 256"/>
                <a:gd name="T4" fmla="*/ 69 w 199"/>
                <a:gd name="T5" fmla="*/ 53 h 256"/>
                <a:gd name="T6" fmla="*/ 131 w 199"/>
                <a:gd name="T7" fmla="*/ 47 h 256"/>
                <a:gd name="T8" fmla="*/ 143 w 199"/>
                <a:gd name="T9" fmla="*/ 30 h 256"/>
                <a:gd name="T10" fmla="*/ 155 w 199"/>
                <a:gd name="T11" fmla="*/ 19 h 256"/>
                <a:gd name="T12" fmla="*/ 156 w 199"/>
                <a:gd name="T13" fmla="*/ 11 h 256"/>
                <a:gd name="T14" fmla="*/ 148 w 199"/>
                <a:gd name="T15" fmla="*/ 7 h 256"/>
                <a:gd name="T16" fmla="*/ 140 w 199"/>
                <a:gd name="T17" fmla="*/ 9 h 256"/>
                <a:gd name="T18" fmla="*/ 131 w 199"/>
                <a:gd name="T19" fmla="*/ 9 h 256"/>
                <a:gd name="T20" fmla="*/ 124 w 199"/>
                <a:gd name="T21" fmla="*/ 4 h 256"/>
                <a:gd name="T22" fmla="*/ 111 w 199"/>
                <a:gd name="T23" fmla="*/ 1 h 256"/>
                <a:gd name="T24" fmla="*/ 100 w 199"/>
                <a:gd name="T25" fmla="*/ 9 h 256"/>
                <a:gd name="T26" fmla="*/ 95 w 199"/>
                <a:gd name="T27" fmla="*/ 8 h 256"/>
                <a:gd name="T28" fmla="*/ 90 w 199"/>
                <a:gd name="T29" fmla="*/ 3 h 256"/>
                <a:gd name="T30" fmla="*/ 75 w 199"/>
                <a:gd name="T31" fmla="*/ 2 h 256"/>
                <a:gd name="T32" fmla="*/ 62 w 199"/>
                <a:gd name="T33" fmla="*/ 10 h 256"/>
                <a:gd name="T34" fmla="*/ 52 w 199"/>
                <a:gd name="T35" fmla="*/ 8 h 256"/>
                <a:gd name="T36" fmla="*/ 42 w 199"/>
                <a:gd name="T37" fmla="*/ 8 h 256"/>
                <a:gd name="T38" fmla="*/ 45 w 199"/>
                <a:gd name="T39" fmla="*/ 22 h 256"/>
                <a:gd name="T40" fmla="*/ 190 w 199"/>
                <a:gd name="T41" fmla="*/ 132 h 256"/>
                <a:gd name="T42" fmla="*/ 163 w 199"/>
                <a:gd name="T43" fmla="*/ 99 h 256"/>
                <a:gd name="T44" fmla="*/ 138 w 199"/>
                <a:gd name="T45" fmla="*/ 76 h 256"/>
                <a:gd name="T46" fmla="*/ 67 w 199"/>
                <a:gd name="T47" fmla="*/ 66 h 256"/>
                <a:gd name="T48" fmla="*/ 48 w 199"/>
                <a:gd name="T49" fmla="*/ 86 h 256"/>
                <a:gd name="T50" fmla="*/ 19 w 199"/>
                <a:gd name="T51" fmla="*/ 115 h 256"/>
                <a:gd name="T52" fmla="*/ 1 w 199"/>
                <a:gd name="T53" fmla="*/ 186 h 256"/>
                <a:gd name="T54" fmla="*/ 30 w 199"/>
                <a:gd name="T55" fmla="*/ 233 h 256"/>
                <a:gd name="T56" fmla="*/ 98 w 199"/>
                <a:gd name="T57" fmla="*/ 256 h 256"/>
                <a:gd name="T58" fmla="*/ 167 w 199"/>
                <a:gd name="T59" fmla="*/ 236 h 256"/>
                <a:gd name="T60" fmla="*/ 196 w 199"/>
                <a:gd name="T61" fmla="*/ 187 h 256"/>
                <a:gd name="T62" fmla="*/ 127 w 199"/>
                <a:gd name="T63" fmla="*/ 183 h 256"/>
                <a:gd name="T64" fmla="*/ 108 w 199"/>
                <a:gd name="T65" fmla="*/ 196 h 256"/>
                <a:gd name="T66" fmla="*/ 100 w 199"/>
                <a:gd name="T67" fmla="*/ 203 h 256"/>
                <a:gd name="T68" fmla="*/ 92 w 199"/>
                <a:gd name="T69" fmla="*/ 196 h 256"/>
                <a:gd name="T70" fmla="*/ 73 w 199"/>
                <a:gd name="T71" fmla="*/ 183 h 256"/>
                <a:gd name="T72" fmla="*/ 67 w 199"/>
                <a:gd name="T73" fmla="*/ 177 h 256"/>
                <a:gd name="T74" fmla="*/ 73 w 199"/>
                <a:gd name="T75" fmla="*/ 172 h 256"/>
                <a:gd name="T76" fmla="*/ 92 w 199"/>
                <a:gd name="T77" fmla="*/ 162 h 256"/>
                <a:gd name="T78" fmla="*/ 68 w 199"/>
                <a:gd name="T79" fmla="*/ 160 h 256"/>
                <a:gd name="T80" fmla="*/ 68 w 199"/>
                <a:gd name="T81" fmla="*/ 152 h 256"/>
                <a:gd name="T82" fmla="*/ 92 w 199"/>
                <a:gd name="T83" fmla="*/ 150 h 256"/>
                <a:gd name="T84" fmla="*/ 83 w 199"/>
                <a:gd name="T85" fmla="*/ 139 h 256"/>
                <a:gd name="T86" fmla="*/ 72 w 199"/>
                <a:gd name="T87" fmla="*/ 127 h 256"/>
                <a:gd name="T88" fmla="*/ 71 w 199"/>
                <a:gd name="T89" fmla="*/ 117 h 256"/>
                <a:gd name="T90" fmla="*/ 83 w 199"/>
                <a:gd name="T91" fmla="*/ 118 h 256"/>
                <a:gd name="T92" fmla="*/ 92 w 199"/>
                <a:gd name="T93" fmla="*/ 128 h 256"/>
                <a:gd name="T94" fmla="*/ 109 w 199"/>
                <a:gd name="T95" fmla="*/ 128 h 256"/>
                <a:gd name="T96" fmla="*/ 120 w 199"/>
                <a:gd name="T97" fmla="*/ 118 h 256"/>
                <a:gd name="T98" fmla="*/ 131 w 199"/>
                <a:gd name="T99" fmla="*/ 118 h 256"/>
                <a:gd name="T100" fmla="*/ 123 w 199"/>
                <a:gd name="T101" fmla="*/ 133 h 256"/>
                <a:gd name="T102" fmla="*/ 108 w 199"/>
                <a:gd name="T103" fmla="*/ 148 h 256"/>
                <a:gd name="T104" fmla="*/ 126 w 199"/>
                <a:gd name="T105" fmla="*/ 150 h 256"/>
                <a:gd name="T106" fmla="*/ 134 w 199"/>
                <a:gd name="T107" fmla="*/ 156 h 256"/>
                <a:gd name="T108" fmla="*/ 126 w 199"/>
                <a:gd name="T109" fmla="*/ 162 h 256"/>
                <a:gd name="T110" fmla="*/ 108 w 199"/>
                <a:gd name="T111" fmla="*/ 171 h 256"/>
                <a:gd name="T112" fmla="*/ 134 w 199"/>
                <a:gd name="T113" fmla="*/ 177 h 256"/>
                <a:gd name="T114" fmla="*/ 127 w 199"/>
                <a:gd name="T115" fmla="*/ 183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99" h="256">
                  <a:moveTo>
                    <a:pt x="45" y="22"/>
                  </a:moveTo>
                  <a:cubicBezTo>
                    <a:pt x="47" y="24"/>
                    <a:pt x="49" y="26"/>
                    <a:pt x="51" y="28"/>
                  </a:cubicBezTo>
                  <a:cubicBezTo>
                    <a:pt x="54" y="30"/>
                    <a:pt x="56" y="33"/>
                    <a:pt x="58" y="36"/>
                  </a:cubicBezTo>
                  <a:cubicBezTo>
                    <a:pt x="59" y="37"/>
                    <a:pt x="60" y="39"/>
                    <a:pt x="61" y="41"/>
                  </a:cubicBezTo>
                  <a:cubicBezTo>
                    <a:pt x="63" y="43"/>
                    <a:pt x="64" y="44"/>
                    <a:pt x="65" y="46"/>
                  </a:cubicBezTo>
                  <a:cubicBezTo>
                    <a:pt x="66" y="48"/>
                    <a:pt x="68" y="51"/>
                    <a:pt x="69" y="53"/>
                  </a:cubicBezTo>
                  <a:cubicBezTo>
                    <a:pt x="127" y="53"/>
                    <a:pt x="127" y="53"/>
                    <a:pt x="127" y="53"/>
                  </a:cubicBezTo>
                  <a:cubicBezTo>
                    <a:pt x="128" y="51"/>
                    <a:pt x="130" y="49"/>
                    <a:pt x="131" y="47"/>
                  </a:cubicBezTo>
                  <a:cubicBezTo>
                    <a:pt x="132" y="45"/>
                    <a:pt x="133" y="44"/>
                    <a:pt x="134" y="42"/>
                  </a:cubicBezTo>
                  <a:cubicBezTo>
                    <a:pt x="137" y="38"/>
                    <a:pt x="140" y="34"/>
                    <a:pt x="143" y="30"/>
                  </a:cubicBezTo>
                  <a:cubicBezTo>
                    <a:pt x="145" y="28"/>
                    <a:pt x="147" y="25"/>
                    <a:pt x="151" y="23"/>
                  </a:cubicBezTo>
                  <a:cubicBezTo>
                    <a:pt x="152" y="22"/>
                    <a:pt x="154" y="21"/>
                    <a:pt x="155" y="19"/>
                  </a:cubicBezTo>
                  <a:cubicBezTo>
                    <a:pt x="156" y="18"/>
                    <a:pt x="156" y="16"/>
                    <a:pt x="157" y="15"/>
                  </a:cubicBezTo>
                  <a:cubicBezTo>
                    <a:pt x="157" y="13"/>
                    <a:pt x="157" y="12"/>
                    <a:pt x="156" y="11"/>
                  </a:cubicBezTo>
                  <a:cubicBezTo>
                    <a:pt x="155" y="9"/>
                    <a:pt x="154" y="8"/>
                    <a:pt x="152" y="7"/>
                  </a:cubicBezTo>
                  <a:cubicBezTo>
                    <a:pt x="151" y="7"/>
                    <a:pt x="149" y="7"/>
                    <a:pt x="148" y="7"/>
                  </a:cubicBezTo>
                  <a:cubicBezTo>
                    <a:pt x="147" y="7"/>
                    <a:pt x="145" y="7"/>
                    <a:pt x="144" y="8"/>
                  </a:cubicBezTo>
                  <a:cubicBezTo>
                    <a:pt x="143" y="8"/>
                    <a:pt x="142" y="9"/>
                    <a:pt x="140" y="9"/>
                  </a:cubicBezTo>
                  <a:cubicBezTo>
                    <a:pt x="139" y="10"/>
                    <a:pt x="137" y="10"/>
                    <a:pt x="136" y="10"/>
                  </a:cubicBezTo>
                  <a:cubicBezTo>
                    <a:pt x="134" y="10"/>
                    <a:pt x="132" y="10"/>
                    <a:pt x="131" y="9"/>
                  </a:cubicBezTo>
                  <a:cubicBezTo>
                    <a:pt x="130" y="8"/>
                    <a:pt x="129" y="8"/>
                    <a:pt x="128" y="7"/>
                  </a:cubicBezTo>
                  <a:cubicBezTo>
                    <a:pt x="124" y="4"/>
                    <a:pt x="124" y="4"/>
                    <a:pt x="124" y="4"/>
                  </a:cubicBezTo>
                  <a:cubicBezTo>
                    <a:pt x="123" y="3"/>
                    <a:pt x="122" y="2"/>
                    <a:pt x="120" y="1"/>
                  </a:cubicBezTo>
                  <a:cubicBezTo>
                    <a:pt x="116" y="0"/>
                    <a:pt x="113" y="0"/>
                    <a:pt x="111" y="1"/>
                  </a:cubicBezTo>
                  <a:cubicBezTo>
                    <a:pt x="109" y="1"/>
                    <a:pt x="106" y="3"/>
                    <a:pt x="104" y="5"/>
                  </a:cubicBezTo>
                  <a:cubicBezTo>
                    <a:pt x="102" y="7"/>
                    <a:pt x="101" y="8"/>
                    <a:pt x="100" y="9"/>
                  </a:cubicBezTo>
                  <a:cubicBezTo>
                    <a:pt x="99" y="9"/>
                    <a:pt x="99" y="10"/>
                    <a:pt x="98" y="10"/>
                  </a:cubicBezTo>
                  <a:cubicBezTo>
                    <a:pt x="97" y="9"/>
                    <a:pt x="96" y="8"/>
                    <a:pt x="95" y="8"/>
                  </a:cubicBezTo>
                  <a:cubicBezTo>
                    <a:pt x="94" y="7"/>
                    <a:pt x="93" y="6"/>
                    <a:pt x="92" y="6"/>
                  </a:cubicBezTo>
                  <a:cubicBezTo>
                    <a:pt x="91" y="5"/>
                    <a:pt x="91" y="4"/>
                    <a:pt x="90" y="3"/>
                  </a:cubicBezTo>
                  <a:cubicBezTo>
                    <a:pt x="88" y="2"/>
                    <a:pt x="86" y="1"/>
                    <a:pt x="83" y="0"/>
                  </a:cubicBezTo>
                  <a:cubicBezTo>
                    <a:pt x="80" y="0"/>
                    <a:pt x="77" y="0"/>
                    <a:pt x="75" y="2"/>
                  </a:cubicBezTo>
                  <a:cubicBezTo>
                    <a:pt x="72" y="4"/>
                    <a:pt x="70" y="6"/>
                    <a:pt x="68" y="7"/>
                  </a:cubicBezTo>
                  <a:cubicBezTo>
                    <a:pt x="67" y="9"/>
                    <a:pt x="65" y="10"/>
                    <a:pt x="62" y="10"/>
                  </a:cubicBezTo>
                  <a:cubicBezTo>
                    <a:pt x="61" y="10"/>
                    <a:pt x="59" y="10"/>
                    <a:pt x="57" y="10"/>
                  </a:cubicBezTo>
                  <a:cubicBezTo>
                    <a:pt x="56" y="9"/>
                    <a:pt x="54" y="9"/>
                    <a:pt x="52" y="8"/>
                  </a:cubicBezTo>
                  <a:cubicBezTo>
                    <a:pt x="50" y="8"/>
                    <a:pt x="48" y="7"/>
                    <a:pt x="47" y="7"/>
                  </a:cubicBezTo>
                  <a:cubicBezTo>
                    <a:pt x="45" y="7"/>
                    <a:pt x="43" y="7"/>
                    <a:pt x="42" y="8"/>
                  </a:cubicBezTo>
                  <a:cubicBezTo>
                    <a:pt x="39" y="10"/>
                    <a:pt x="39" y="13"/>
                    <a:pt x="40" y="16"/>
                  </a:cubicBezTo>
                  <a:cubicBezTo>
                    <a:pt x="40" y="18"/>
                    <a:pt x="42" y="21"/>
                    <a:pt x="45" y="22"/>
                  </a:cubicBezTo>
                  <a:close/>
                  <a:moveTo>
                    <a:pt x="197" y="156"/>
                  </a:moveTo>
                  <a:cubicBezTo>
                    <a:pt x="196" y="147"/>
                    <a:pt x="193" y="139"/>
                    <a:pt x="190" y="132"/>
                  </a:cubicBezTo>
                  <a:cubicBezTo>
                    <a:pt x="186" y="125"/>
                    <a:pt x="182" y="118"/>
                    <a:pt x="177" y="113"/>
                  </a:cubicBezTo>
                  <a:cubicBezTo>
                    <a:pt x="172" y="108"/>
                    <a:pt x="168" y="103"/>
                    <a:pt x="163" y="99"/>
                  </a:cubicBezTo>
                  <a:cubicBezTo>
                    <a:pt x="158" y="95"/>
                    <a:pt x="153" y="91"/>
                    <a:pt x="149" y="86"/>
                  </a:cubicBezTo>
                  <a:cubicBezTo>
                    <a:pt x="145" y="83"/>
                    <a:pt x="142" y="79"/>
                    <a:pt x="138" y="76"/>
                  </a:cubicBezTo>
                  <a:cubicBezTo>
                    <a:pt x="135" y="72"/>
                    <a:pt x="132" y="69"/>
                    <a:pt x="130" y="66"/>
                  </a:cubicBezTo>
                  <a:cubicBezTo>
                    <a:pt x="67" y="66"/>
                    <a:pt x="67" y="66"/>
                    <a:pt x="67" y="66"/>
                  </a:cubicBezTo>
                  <a:cubicBezTo>
                    <a:pt x="64" y="69"/>
                    <a:pt x="61" y="73"/>
                    <a:pt x="58" y="76"/>
                  </a:cubicBezTo>
                  <a:cubicBezTo>
                    <a:pt x="55" y="79"/>
                    <a:pt x="52" y="83"/>
                    <a:pt x="48" y="86"/>
                  </a:cubicBezTo>
                  <a:cubicBezTo>
                    <a:pt x="44" y="91"/>
                    <a:pt x="40" y="95"/>
                    <a:pt x="35" y="99"/>
                  </a:cubicBezTo>
                  <a:cubicBezTo>
                    <a:pt x="29" y="104"/>
                    <a:pt x="24" y="109"/>
                    <a:pt x="19" y="115"/>
                  </a:cubicBezTo>
                  <a:cubicBezTo>
                    <a:pt x="9" y="128"/>
                    <a:pt x="3" y="143"/>
                    <a:pt x="1" y="159"/>
                  </a:cubicBezTo>
                  <a:cubicBezTo>
                    <a:pt x="0" y="168"/>
                    <a:pt x="0" y="177"/>
                    <a:pt x="1" y="186"/>
                  </a:cubicBezTo>
                  <a:cubicBezTo>
                    <a:pt x="3" y="194"/>
                    <a:pt x="6" y="202"/>
                    <a:pt x="11" y="211"/>
                  </a:cubicBezTo>
                  <a:cubicBezTo>
                    <a:pt x="15" y="219"/>
                    <a:pt x="22" y="226"/>
                    <a:pt x="30" y="233"/>
                  </a:cubicBezTo>
                  <a:cubicBezTo>
                    <a:pt x="38" y="240"/>
                    <a:pt x="48" y="245"/>
                    <a:pt x="59" y="250"/>
                  </a:cubicBezTo>
                  <a:cubicBezTo>
                    <a:pt x="70" y="254"/>
                    <a:pt x="84" y="256"/>
                    <a:pt x="98" y="256"/>
                  </a:cubicBezTo>
                  <a:cubicBezTo>
                    <a:pt x="113" y="256"/>
                    <a:pt x="126" y="254"/>
                    <a:pt x="137" y="250"/>
                  </a:cubicBezTo>
                  <a:cubicBezTo>
                    <a:pt x="149" y="247"/>
                    <a:pt x="158" y="242"/>
                    <a:pt x="167" y="236"/>
                  </a:cubicBezTo>
                  <a:cubicBezTo>
                    <a:pt x="175" y="230"/>
                    <a:pt x="182" y="222"/>
                    <a:pt x="186" y="214"/>
                  </a:cubicBezTo>
                  <a:cubicBezTo>
                    <a:pt x="191" y="206"/>
                    <a:pt x="195" y="197"/>
                    <a:pt x="196" y="187"/>
                  </a:cubicBezTo>
                  <a:cubicBezTo>
                    <a:pt x="198" y="176"/>
                    <a:pt x="199" y="166"/>
                    <a:pt x="197" y="156"/>
                  </a:cubicBezTo>
                  <a:close/>
                  <a:moveTo>
                    <a:pt x="127" y="183"/>
                  </a:moveTo>
                  <a:cubicBezTo>
                    <a:pt x="108" y="183"/>
                    <a:pt x="108" y="183"/>
                    <a:pt x="108" y="183"/>
                  </a:cubicBezTo>
                  <a:cubicBezTo>
                    <a:pt x="108" y="196"/>
                    <a:pt x="108" y="196"/>
                    <a:pt x="108" y="196"/>
                  </a:cubicBezTo>
                  <a:cubicBezTo>
                    <a:pt x="108" y="198"/>
                    <a:pt x="107" y="200"/>
                    <a:pt x="106" y="201"/>
                  </a:cubicBezTo>
                  <a:cubicBezTo>
                    <a:pt x="104" y="203"/>
                    <a:pt x="102" y="203"/>
                    <a:pt x="100" y="203"/>
                  </a:cubicBezTo>
                  <a:cubicBezTo>
                    <a:pt x="98" y="203"/>
                    <a:pt x="96" y="203"/>
                    <a:pt x="94" y="202"/>
                  </a:cubicBezTo>
                  <a:cubicBezTo>
                    <a:pt x="93" y="201"/>
                    <a:pt x="92" y="199"/>
                    <a:pt x="92" y="196"/>
                  </a:cubicBezTo>
                  <a:cubicBezTo>
                    <a:pt x="92" y="183"/>
                    <a:pt x="92" y="183"/>
                    <a:pt x="92" y="183"/>
                  </a:cubicBezTo>
                  <a:cubicBezTo>
                    <a:pt x="73" y="183"/>
                    <a:pt x="73" y="183"/>
                    <a:pt x="73" y="183"/>
                  </a:cubicBezTo>
                  <a:cubicBezTo>
                    <a:pt x="71" y="183"/>
                    <a:pt x="69" y="182"/>
                    <a:pt x="68" y="181"/>
                  </a:cubicBezTo>
                  <a:cubicBezTo>
                    <a:pt x="67" y="180"/>
                    <a:pt x="66" y="179"/>
                    <a:pt x="67" y="177"/>
                  </a:cubicBezTo>
                  <a:cubicBezTo>
                    <a:pt x="67" y="176"/>
                    <a:pt x="67" y="174"/>
                    <a:pt x="68" y="173"/>
                  </a:cubicBezTo>
                  <a:cubicBezTo>
                    <a:pt x="70" y="172"/>
                    <a:pt x="71" y="172"/>
                    <a:pt x="73" y="172"/>
                  </a:cubicBezTo>
                  <a:cubicBezTo>
                    <a:pt x="92" y="172"/>
                    <a:pt x="92" y="172"/>
                    <a:pt x="92" y="172"/>
                  </a:cubicBezTo>
                  <a:cubicBezTo>
                    <a:pt x="92" y="162"/>
                    <a:pt x="92" y="162"/>
                    <a:pt x="92" y="162"/>
                  </a:cubicBezTo>
                  <a:cubicBezTo>
                    <a:pt x="73" y="162"/>
                    <a:pt x="73" y="162"/>
                    <a:pt x="73" y="162"/>
                  </a:cubicBezTo>
                  <a:cubicBezTo>
                    <a:pt x="71" y="162"/>
                    <a:pt x="69" y="161"/>
                    <a:pt x="68" y="160"/>
                  </a:cubicBezTo>
                  <a:cubicBezTo>
                    <a:pt x="67" y="159"/>
                    <a:pt x="67" y="158"/>
                    <a:pt x="67" y="156"/>
                  </a:cubicBezTo>
                  <a:cubicBezTo>
                    <a:pt x="67" y="155"/>
                    <a:pt x="67" y="153"/>
                    <a:pt x="68" y="152"/>
                  </a:cubicBezTo>
                  <a:cubicBezTo>
                    <a:pt x="70" y="151"/>
                    <a:pt x="71" y="150"/>
                    <a:pt x="73" y="150"/>
                  </a:cubicBezTo>
                  <a:cubicBezTo>
                    <a:pt x="92" y="150"/>
                    <a:pt x="92" y="150"/>
                    <a:pt x="92" y="150"/>
                  </a:cubicBezTo>
                  <a:cubicBezTo>
                    <a:pt x="92" y="148"/>
                    <a:pt x="92" y="148"/>
                    <a:pt x="92" y="148"/>
                  </a:cubicBezTo>
                  <a:cubicBezTo>
                    <a:pt x="89" y="145"/>
                    <a:pt x="86" y="142"/>
                    <a:pt x="83" y="139"/>
                  </a:cubicBezTo>
                  <a:cubicBezTo>
                    <a:pt x="81" y="136"/>
                    <a:pt x="78" y="134"/>
                    <a:pt x="76" y="131"/>
                  </a:cubicBezTo>
                  <a:cubicBezTo>
                    <a:pt x="72" y="127"/>
                    <a:pt x="72" y="127"/>
                    <a:pt x="72" y="127"/>
                  </a:cubicBezTo>
                  <a:cubicBezTo>
                    <a:pt x="71" y="126"/>
                    <a:pt x="70" y="125"/>
                    <a:pt x="69" y="123"/>
                  </a:cubicBezTo>
                  <a:cubicBezTo>
                    <a:pt x="69" y="121"/>
                    <a:pt x="69" y="119"/>
                    <a:pt x="71" y="117"/>
                  </a:cubicBezTo>
                  <a:cubicBezTo>
                    <a:pt x="72" y="115"/>
                    <a:pt x="74" y="114"/>
                    <a:pt x="77" y="115"/>
                  </a:cubicBezTo>
                  <a:cubicBezTo>
                    <a:pt x="79" y="116"/>
                    <a:pt x="81" y="117"/>
                    <a:pt x="83" y="118"/>
                  </a:cubicBezTo>
                  <a:cubicBezTo>
                    <a:pt x="83" y="119"/>
                    <a:pt x="85" y="121"/>
                    <a:pt x="87" y="123"/>
                  </a:cubicBezTo>
                  <a:cubicBezTo>
                    <a:pt x="92" y="128"/>
                    <a:pt x="92" y="128"/>
                    <a:pt x="92" y="128"/>
                  </a:cubicBezTo>
                  <a:cubicBezTo>
                    <a:pt x="100" y="136"/>
                    <a:pt x="100" y="136"/>
                    <a:pt x="100" y="136"/>
                  </a:cubicBezTo>
                  <a:cubicBezTo>
                    <a:pt x="103" y="133"/>
                    <a:pt x="106" y="130"/>
                    <a:pt x="109" y="128"/>
                  </a:cubicBezTo>
                  <a:cubicBezTo>
                    <a:pt x="111" y="126"/>
                    <a:pt x="113" y="124"/>
                    <a:pt x="116" y="122"/>
                  </a:cubicBezTo>
                  <a:cubicBezTo>
                    <a:pt x="118" y="120"/>
                    <a:pt x="119" y="118"/>
                    <a:pt x="120" y="118"/>
                  </a:cubicBezTo>
                  <a:cubicBezTo>
                    <a:pt x="122" y="116"/>
                    <a:pt x="124" y="115"/>
                    <a:pt x="126" y="115"/>
                  </a:cubicBezTo>
                  <a:cubicBezTo>
                    <a:pt x="128" y="115"/>
                    <a:pt x="130" y="116"/>
                    <a:pt x="131" y="118"/>
                  </a:cubicBezTo>
                  <a:cubicBezTo>
                    <a:pt x="134" y="121"/>
                    <a:pt x="133" y="124"/>
                    <a:pt x="128" y="128"/>
                  </a:cubicBezTo>
                  <a:cubicBezTo>
                    <a:pt x="127" y="129"/>
                    <a:pt x="125" y="130"/>
                    <a:pt x="123" y="133"/>
                  </a:cubicBezTo>
                  <a:cubicBezTo>
                    <a:pt x="121" y="135"/>
                    <a:pt x="119" y="137"/>
                    <a:pt x="116" y="140"/>
                  </a:cubicBezTo>
                  <a:cubicBezTo>
                    <a:pt x="114" y="143"/>
                    <a:pt x="111" y="146"/>
                    <a:pt x="108" y="148"/>
                  </a:cubicBezTo>
                  <a:cubicBezTo>
                    <a:pt x="108" y="150"/>
                    <a:pt x="108" y="150"/>
                    <a:pt x="108" y="150"/>
                  </a:cubicBezTo>
                  <a:cubicBezTo>
                    <a:pt x="126" y="150"/>
                    <a:pt x="126" y="150"/>
                    <a:pt x="126" y="150"/>
                  </a:cubicBezTo>
                  <a:cubicBezTo>
                    <a:pt x="129" y="150"/>
                    <a:pt x="131" y="150"/>
                    <a:pt x="132" y="152"/>
                  </a:cubicBezTo>
                  <a:cubicBezTo>
                    <a:pt x="133" y="153"/>
                    <a:pt x="134" y="154"/>
                    <a:pt x="134" y="156"/>
                  </a:cubicBezTo>
                  <a:cubicBezTo>
                    <a:pt x="134" y="157"/>
                    <a:pt x="133" y="159"/>
                    <a:pt x="132" y="160"/>
                  </a:cubicBezTo>
                  <a:cubicBezTo>
                    <a:pt x="131" y="161"/>
                    <a:pt x="129" y="162"/>
                    <a:pt x="126" y="162"/>
                  </a:cubicBezTo>
                  <a:cubicBezTo>
                    <a:pt x="108" y="162"/>
                    <a:pt x="108" y="162"/>
                    <a:pt x="108" y="162"/>
                  </a:cubicBezTo>
                  <a:cubicBezTo>
                    <a:pt x="108" y="171"/>
                    <a:pt x="108" y="171"/>
                    <a:pt x="108" y="171"/>
                  </a:cubicBezTo>
                  <a:cubicBezTo>
                    <a:pt x="126" y="171"/>
                    <a:pt x="126" y="171"/>
                    <a:pt x="126" y="171"/>
                  </a:cubicBezTo>
                  <a:cubicBezTo>
                    <a:pt x="131" y="171"/>
                    <a:pt x="134" y="173"/>
                    <a:pt x="134" y="177"/>
                  </a:cubicBezTo>
                  <a:cubicBezTo>
                    <a:pt x="134" y="179"/>
                    <a:pt x="133" y="180"/>
                    <a:pt x="132" y="181"/>
                  </a:cubicBezTo>
                  <a:cubicBezTo>
                    <a:pt x="131" y="182"/>
                    <a:pt x="129" y="183"/>
                    <a:pt x="127" y="183"/>
                  </a:cubicBezTo>
                  <a:close/>
                </a:path>
              </a:pathLst>
            </a:custGeom>
            <a:solidFill>
              <a:srgbClr val="11C77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19" name="Group 8"/>
            <p:cNvGrpSpPr>
              <a:grpSpLocks noChangeAspect="1"/>
            </p:cNvGrpSpPr>
            <p:nvPr/>
          </p:nvGrpSpPr>
          <p:grpSpPr bwMode="auto">
            <a:xfrm>
              <a:off x="4312404" y="2053775"/>
              <a:ext cx="520723" cy="612000"/>
              <a:chOff x="2213" y="1290"/>
              <a:chExt cx="348" cy="409"/>
            </a:xfrm>
            <a:solidFill>
              <a:schemeClr val="bg1"/>
            </a:solidFill>
          </p:grpSpPr>
          <p:sp>
            <p:nvSpPr>
              <p:cNvPr id="21" name="Freeform 9"/>
              <p:cNvSpPr>
                <a:spLocks/>
              </p:cNvSpPr>
              <p:nvPr/>
            </p:nvSpPr>
            <p:spPr bwMode="auto">
              <a:xfrm>
                <a:off x="2295" y="1422"/>
                <a:ext cx="198" cy="173"/>
              </a:xfrm>
              <a:custGeom>
                <a:avLst/>
                <a:gdLst>
                  <a:gd name="T0" fmla="*/ 108 w 114"/>
                  <a:gd name="T1" fmla="*/ 0 h 100"/>
                  <a:gd name="T2" fmla="*/ 101 w 114"/>
                  <a:gd name="T3" fmla="*/ 2 h 100"/>
                  <a:gd name="T4" fmla="*/ 68 w 114"/>
                  <a:gd name="T5" fmla="*/ 30 h 100"/>
                  <a:gd name="T6" fmla="*/ 37 w 114"/>
                  <a:gd name="T7" fmla="*/ 65 h 100"/>
                  <a:gd name="T8" fmla="*/ 9 w 114"/>
                  <a:gd name="T9" fmla="*/ 44 h 100"/>
                  <a:gd name="T10" fmla="*/ 2 w 114"/>
                  <a:gd name="T11" fmla="*/ 46 h 100"/>
                  <a:gd name="T12" fmla="*/ 2 w 114"/>
                  <a:gd name="T13" fmla="*/ 53 h 100"/>
                  <a:gd name="T14" fmla="*/ 31 w 114"/>
                  <a:gd name="T15" fmla="*/ 94 h 100"/>
                  <a:gd name="T16" fmla="*/ 37 w 114"/>
                  <a:gd name="T17" fmla="*/ 100 h 100"/>
                  <a:gd name="T18" fmla="*/ 46 w 114"/>
                  <a:gd name="T19" fmla="*/ 90 h 100"/>
                  <a:gd name="T20" fmla="*/ 69 w 114"/>
                  <a:gd name="T21" fmla="*/ 53 h 100"/>
                  <a:gd name="T22" fmla="*/ 101 w 114"/>
                  <a:gd name="T23" fmla="*/ 14 h 100"/>
                  <a:gd name="T24" fmla="*/ 113 w 114"/>
                  <a:gd name="T25" fmla="*/ 3 h 100"/>
                  <a:gd name="T26" fmla="*/ 108 w 114"/>
                  <a:gd name="T27" fmla="*/ 0 h 100"/>
                  <a:gd name="T28" fmla="*/ 108 w 114"/>
                  <a:gd name="T29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4" h="100">
                    <a:moveTo>
                      <a:pt x="108" y="0"/>
                    </a:moveTo>
                    <a:cubicBezTo>
                      <a:pt x="104" y="0"/>
                      <a:pt x="101" y="2"/>
                      <a:pt x="101" y="2"/>
                    </a:cubicBezTo>
                    <a:cubicBezTo>
                      <a:pt x="101" y="2"/>
                      <a:pt x="84" y="14"/>
                      <a:pt x="68" y="30"/>
                    </a:cubicBezTo>
                    <a:cubicBezTo>
                      <a:pt x="68" y="30"/>
                      <a:pt x="58" y="39"/>
                      <a:pt x="37" y="65"/>
                    </a:cubicBezTo>
                    <a:cubicBezTo>
                      <a:pt x="9" y="44"/>
                      <a:pt x="9" y="44"/>
                      <a:pt x="9" y="44"/>
                    </a:cubicBezTo>
                    <a:cubicBezTo>
                      <a:pt x="9" y="44"/>
                      <a:pt x="5" y="41"/>
                      <a:pt x="2" y="46"/>
                    </a:cubicBezTo>
                    <a:cubicBezTo>
                      <a:pt x="0" y="49"/>
                      <a:pt x="2" y="53"/>
                      <a:pt x="2" y="53"/>
                    </a:cubicBezTo>
                    <a:cubicBezTo>
                      <a:pt x="31" y="94"/>
                      <a:pt x="31" y="94"/>
                      <a:pt x="31" y="94"/>
                    </a:cubicBezTo>
                    <a:cubicBezTo>
                      <a:pt x="31" y="94"/>
                      <a:pt x="35" y="100"/>
                      <a:pt x="37" y="100"/>
                    </a:cubicBezTo>
                    <a:cubicBezTo>
                      <a:pt x="40" y="100"/>
                      <a:pt x="41" y="97"/>
                      <a:pt x="46" y="90"/>
                    </a:cubicBezTo>
                    <a:cubicBezTo>
                      <a:pt x="52" y="80"/>
                      <a:pt x="60" y="66"/>
                      <a:pt x="69" y="53"/>
                    </a:cubicBezTo>
                    <a:cubicBezTo>
                      <a:pt x="82" y="34"/>
                      <a:pt x="93" y="23"/>
                      <a:pt x="101" y="14"/>
                    </a:cubicBezTo>
                    <a:cubicBezTo>
                      <a:pt x="105" y="10"/>
                      <a:pt x="111" y="5"/>
                      <a:pt x="113" y="3"/>
                    </a:cubicBezTo>
                    <a:cubicBezTo>
                      <a:pt x="114" y="2"/>
                      <a:pt x="111" y="0"/>
                      <a:pt x="108" y="0"/>
                    </a:cubicBezTo>
                    <a:cubicBezTo>
                      <a:pt x="108" y="0"/>
                      <a:pt x="108" y="0"/>
                      <a:pt x="108" y="0"/>
                    </a:cubicBezTo>
                    <a:close/>
                  </a:path>
                </a:pathLst>
              </a:custGeom>
              <a:solidFill>
                <a:srgbClr val="11C77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" name="Freeform 10"/>
              <p:cNvSpPr>
                <a:spLocks noEditPoints="1"/>
              </p:cNvSpPr>
              <p:nvPr/>
            </p:nvSpPr>
            <p:spPr bwMode="auto">
              <a:xfrm>
                <a:off x="2213" y="1325"/>
                <a:ext cx="348" cy="374"/>
              </a:xfrm>
              <a:custGeom>
                <a:avLst/>
                <a:gdLst>
                  <a:gd name="T0" fmla="*/ 24 w 200"/>
                  <a:gd name="T1" fmla="*/ 0 h 216"/>
                  <a:gd name="T2" fmla="*/ 0 w 200"/>
                  <a:gd name="T3" fmla="*/ 24 h 216"/>
                  <a:gd name="T4" fmla="*/ 0 w 200"/>
                  <a:gd name="T5" fmla="*/ 192 h 216"/>
                  <a:gd name="T6" fmla="*/ 24 w 200"/>
                  <a:gd name="T7" fmla="*/ 216 h 216"/>
                  <a:gd name="T8" fmla="*/ 176 w 200"/>
                  <a:gd name="T9" fmla="*/ 216 h 216"/>
                  <a:gd name="T10" fmla="*/ 200 w 200"/>
                  <a:gd name="T11" fmla="*/ 192 h 216"/>
                  <a:gd name="T12" fmla="*/ 200 w 200"/>
                  <a:gd name="T13" fmla="*/ 24 h 216"/>
                  <a:gd name="T14" fmla="*/ 176 w 200"/>
                  <a:gd name="T15" fmla="*/ 0 h 216"/>
                  <a:gd name="T16" fmla="*/ 24 w 200"/>
                  <a:gd name="T17" fmla="*/ 0 h 216"/>
                  <a:gd name="T18" fmla="*/ 24 w 200"/>
                  <a:gd name="T19" fmla="*/ 192 h 216"/>
                  <a:gd name="T20" fmla="*/ 24 w 200"/>
                  <a:gd name="T21" fmla="*/ 28 h 216"/>
                  <a:gd name="T22" fmla="*/ 176 w 200"/>
                  <a:gd name="T23" fmla="*/ 28 h 216"/>
                  <a:gd name="T24" fmla="*/ 176 w 200"/>
                  <a:gd name="T25" fmla="*/ 192 h 216"/>
                  <a:gd name="T26" fmla="*/ 24 w 200"/>
                  <a:gd name="T27" fmla="*/ 192 h 2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00" h="216">
                    <a:moveTo>
                      <a:pt x="24" y="0"/>
                    </a:moveTo>
                    <a:cubicBezTo>
                      <a:pt x="11" y="0"/>
                      <a:pt x="0" y="11"/>
                      <a:pt x="0" y="24"/>
                    </a:cubicBezTo>
                    <a:cubicBezTo>
                      <a:pt x="0" y="192"/>
                      <a:pt x="0" y="192"/>
                      <a:pt x="0" y="192"/>
                    </a:cubicBezTo>
                    <a:cubicBezTo>
                      <a:pt x="0" y="205"/>
                      <a:pt x="11" y="216"/>
                      <a:pt x="24" y="216"/>
                    </a:cubicBezTo>
                    <a:cubicBezTo>
                      <a:pt x="176" y="216"/>
                      <a:pt x="176" y="216"/>
                      <a:pt x="176" y="216"/>
                    </a:cubicBezTo>
                    <a:cubicBezTo>
                      <a:pt x="189" y="216"/>
                      <a:pt x="200" y="205"/>
                      <a:pt x="200" y="192"/>
                    </a:cubicBezTo>
                    <a:cubicBezTo>
                      <a:pt x="200" y="24"/>
                      <a:pt x="200" y="24"/>
                      <a:pt x="200" y="24"/>
                    </a:cubicBezTo>
                    <a:cubicBezTo>
                      <a:pt x="200" y="11"/>
                      <a:pt x="189" y="0"/>
                      <a:pt x="176" y="0"/>
                    </a:cubicBezTo>
                    <a:lnTo>
                      <a:pt x="24" y="0"/>
                    </a:lnTo>
                    <a:close/>
                    <a:moveTo>
                      <a:pt x="24" y="192"/>
                    </a:moveTo>
                    <a:cubicBezTo>
                      <a:pt x="24" y="28"/>
                      <a:pt x="24" y="28"/>
                      <a:pt x="24" y="28"/>
                    </a:cubicBezTo>
                    <a:cubicBezTo>
                      <a:pt x="176" y="28"/>
                      <a:pt x="176" y="28"/>
                      <a:pt x="176" y="28"/>
                    </a:cubicBezTo>
                    <a:cubicBezTo>
                      <a:pt x="176" y="192"/>
                      <a:pt x="176" y="192"/>
                      <a:pt x="176" y="192"/>
                    </a:cubicBezTo>
                    <a:lnTo>
                      <a:pt x="24" y="192"/>
                    </a:lnTo>
                    <a:close/>
                  </a:path>
                </a:pathLst>
              </a:custGeom>
              <a:solidFill>
                <a:srgbClr val="11C77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" name="Freeform 11"/>
              <p:cNvSpPr>
                <a:spLocks/>
              </p:cNvSpPr>
              <p:nvPr/>
            </p:nvSpPr>
            <p:spPr bwMode="auto">
              <a:xfrm>
                <a:off x="2304" y="1290"/>
                <a:ext cx="166" cy="104"/>
              </a:xfrm>
              <a:custGeom>
                <a:avLst/>
                <a:gdLst>
                  <a:gd name="T0" fmla="*/ 24 w 96"/>
                  <a:gd name="T1" fmla="*/ 0 h 60"/>
                  <a:gd name="T2" fmla="*/ 72 w 96"/>
                  <a:gd name="T3" fmla="*/ 0 h 60"/>
                  <a:gd name="T4" fmla="*/ 96 w 96"/>
                  <a:gd name="T5" fmla="*/ 24 h 60"/>
                  <a:gd name="T6" fmla="*/ 96 w 96"/>
                  <a:gd name="T7" fmla="*/ 36 h 60"/>
                  <a:gd name="T8" fmla="*/ 72 w 96"/>
                  <a:gd name="T9" fmla="*/ 60 h 60"/>
                  <a:gd name="T10" fmla="*/ 24 w 96"/>
                  <a:gd name="T11" fmla="*/ 60 h 60"/>
                  <a:gd name="T12" fmla="*/ 0 w 96"/>
                  <a:gd name="T13" fmla="*/ 36 h 60"/>
                  <a:gd name="T14" fmla="*/ 0 w 96"/>
                  <a:gd name="T15" fmla="*/ 24 h 60"/>
                  <a:gd name="T16" fmla="*/ 24 w 96"/>
                  <a:gd name="T17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6" h="60">
                    <a:moveTo>
                      <a:pt x="24" y="0"/>
                    </a:moveTo>
                    <a:cubicBezTo>
                      <a:pt x="72" y="0"/>
                      <a:pt x="72" y="0"/>
                      <a:pt x="72" y="0"/>
                    </a:cubicBezTo>
                    <a:cubicBezTo>
                      <a:pt x="85" y="0"/>
                      <a:pt x="96" y="11"/>
                      <a:pt x="96" y="24"/>
                    </a:cubicBezTo>
                    <a:cubicBezTo>
                      <a:pt x="96" y="36"/>
                      <a:pt x="96" y="36"/>
                      <a:pt x="96" y="36"/>
                    </a:cubicBezTo>
                    <a:cubicBezTo>
                      <a:pt x="96" y="49"/>
                      <a:pt x="85" y="60"/>
                      <a:pt x="72" y="60"/>
                    </a:cubicBezTo>
                    <a:cubicBezTo>
                      <a:pt x="24" y="60"/>
                      <a:pt x="24" y="60"/>
                      <a:pt x="24" y="60"/>
                    </a:cubicBezTo>
                    <a:cubicBezTo>
                      <a:pt x="11" y="60"/>
                      <a:pt x="0" y="49"/>
                      <a:pt x="0" y="36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11"/>
                      <a:pt x="11" y="0"/>
                      <a:pt x="24" y="0"/>
                    </a:cubicBezTo>
                    <a:close/>
                  </a:path>
                </a:pathLst>
              </a:custGeom>
              <a:solidFill>
                <a:srgbClr val="11C77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26" name="Freeform 15"/>
            <p:cNvSpPr>
              <a:spLocks noChangeAspect="1" noEditPoints="1"/>
            </p:cNvSpPr>
            <p:nvPr/>
          </p:nvSpPr>
          <p:spPr bwMode="auto">
            <a:xfrm>
              <a:off x="6583465" y="2092724"/>
              <a:ext cx="576000" cy="576000"/>
            </a:xfrm>
            <a:custGeom>
              <a:avLst/>
              <a:gdLst>
                <a:gd name="T0" fmla="*/ 49 w 224"/>
                <a:gd name="T1" fmla="*/ 40 h 224"/>
                <a:gd name="T2" fmla="*/ 49 w 224"/>
                <a:gd name="T3" fmla="*/ 60 h 224"/>
                <a:gd name="T4" fmla="*/ 135 w 224"/>
                <a:gd name="T5" fmla="*/ 50 h 224"/>
                <a:gd name="T6" fmla="*/ 125 w 224"/>
                <a:gd name="T7" fmla="*/ 40 h 224"/>
                <a:gd name="T8" fmla="*/ 125 w 224"/>
                <a:gd name="T9" fmla="*/ 78 h 224"/>
                <a:gd name="T10" fmla="*/ 49 w 224"/>
                <a:gd name="T11" fmla="*/ 78 h 224"/>
                <a:gd name="T12" fmla="*/ 49 w 224"/>
                <a:gd name="T13" fmla="*/ 98 h 224"/>
                <a:gd name="T14" fmla="*/ 135 w 224"/>
                <a:gd name="T15" fmla="*/ 88 h 224"/>
                <a:gd name="T16" fmla="*/ 87 w 224"/>
                <a:gd name="T17" fmla="*/ 137 h 224"/>
                <a:gd name="T18" fmla="*/ 87 w 224"/>
                <a:gd name="T19" fmla="*/ 116 h 224"/>
                <a:gd name="T20" fmla="*/ 39 w 224"/>
                <a:gd name="T21" fmla="*/ 127 h 224"/>
                <a:gd name="T22" fmla="*/ 87 w 224"/>
                <a:gd name="T23" fmla="*/ 137 h 224"/>
                <a:gd name="T24" fmla="*/ 153 w 224"/>
                <a:gd name="T25" fmla="*/ 178 h 224"/>
                <a:gd name="T26" fmla="*/ 21 w 224"/>
                <a:gd name="T27" fmla="*/ 204 h 224"/>
                <a:gd name="T28" fmla="*/ 153 w 224"/>
                <a:gd name="T29" fmla="*/ 20 h 224"/>
                <a:gd name="T30" fmla="*/ 173 w 224"/>
                <a:gd name="T31" fmla="*/ 25 h 224"/>
                <a:gd name="T32" fmla="*/ 163 w 224"/>
                <a:gd name="T33" fmla="*/ 0 h 224"/>
                <a:gd name="T34" fmla="*/ 10 w 224"/>
                <a:gd name="T35" fmla="*/ 0 h 224"/>
                <a:gd name="T36" fmla="*/ 0 w 224"/>
                <a:gd name="T37" fmla="*/ 10 h 224"/>
                <a:gd name="T38" fmla="*/ 10 w 224"/>
                <a:gd name="T39" fmla="*/ 224 h 224"/>
                <a:gd name="T40" fmla="*/ 163 w 224"/>
                <a:gd name="T41" fmla="*/ 224 h 224"/>
                <a:gd name="T42" fmla="*/ 173 w 224"/>
                <a:gd name="T43" fmla="*/ 158 h 224"/>
                <a:gd name="T44" fmla="*/ 164 w 224"/>
                <a:gd name="T45" fmla="*/ 171 h 224"/>
                <a:gd name="T46" fmla="*/ 208 w 224"/>
                <a:gd name="T47" fmla="*/ 31 h 224"/>
                <a:gd name="T48" fmla="*/ 183 w 224"/>
                <a:gd name="T49" fmla="*/ 28 h 224"/>
                <a:gd name="T50" fmla="*/ 119 w 224"/>
                <a:gd name="T51" fmla="*/ 140 h 224"/>
                <a:gd name="T52" fmla="*/ 119 w 224"/>
                <a:gd name="T53" fmla="*/ 185 h 224"/>
                <a:gd name="T54" fmla="*/ 158 w 224"/>
                <a:gd name="T55" fmla="*/ 163 h 224"/>
                <a:gd name="T56" fmla="*/ 223 w 224"/>
                <a:gd name="T57" fmla="*/ 51 h 224"/>
                <a:gd name="T58" fmla="*/ 138 w 224"/>
                <a:gd name="T59" fmla="*/ 167 h 224"/>
                <a:gd name="T60" fmla="*/ 126 w 224"/>
                <a:gd name="T61" fmla="*/ 160 h 224"/>
                <a:gd name="T62" fmla="*/ 138 w 224"/>
                <a:gd name="T63" fmla="*/ 153 h 224"/>
                <a:gd name="T64" fmla="*/ 138 w 224"/>
                <a:gd name="T65" fmla="*/ 167 h 224"/>
                <a:gd name="T66" fmla="*/ 75 w 224"/>
                <a:gd name="T67" fmla="*/ 187 h 224"/>
                <a:gd name="T68" fmla="*/ 107 w 224"/>
                <a:gd name="T69" fmla="*/ 186 h 224"/>
                <a:gd name="T70" fmla="*/ 79 w 224"/>
                <a:gd name="T71" fmla="*/ 178 h 224"/>
                <a:gd name="T72" fmla="*/ 72 w 224"/>
                <a:gd name="T73" fmla="*/ 172 h 224"/>
                <a:gd name="T74" fmla="*/ 69 w 224"/>
                <a:gd name="T75" fmla="*/ 169 h 224"/>
                <a:gd name="T76" fmla="*/ 69 w 224"/>
                <a:gd name="T77" fmla="*/ 154 h 224"/>
                <a:gd name="T78" fmla="*/ 33 w 224"/>
                <a:gd name="T79" fmla="*/ 188 h 224"/>
                <a:gd name="T80" fmla="*/ 60 w 224"/>
                <a:gd name="T81" fmla="*/ 169 h 224"/>
                <a:gd name="T82" fmla="*/ 61 w 224"/>
                <a:gd name="T83" fmla="*/ 181 h 224"/>
                <a:gd name="T84" fmla="*/ 63 w 224"/>
                <a:gd name="T85" fmla="*/ 180 h 224"/>
                <a:gd name="T86" fmla="*/ 62 w 224"/>
                <a:gd name="T87" fmla="*/ 181 h 224"/>
                <a:gd name="T88" fmla="*/ 71 w 224"/>
                <a:gd name="T89" fmla="*/ 181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24" h="224">
                  <a:moveTo>
                    <a:pt x="125" y="40"/>
                  </a:moveTo>
                  <a:cubicBezTo>
                    <a:pt x="49" y="40"/>
                    <a:pt x="49" y="40"/>
                    <a:pt x="49" y="40"/>
                  </a:cubicBezTo>
                  <a:cubicBezTo>
                    <a:pt x="43" y="40"/>
                    <a:pt x="38" y="44"/>
                    <a:pt x="38" y="50"/>
                  </a:cubicBezTo>
                  <a:cubicBezTo>
                    <a:pt x="38" y="56"/>
                    <a:pt x="43" y="60"/>
                    <a:pt x="49" y="60"/>
                  </a:cubicBezTo>
                  <a:cubicBezTo>
                    <a:pt x="125" y="60"/>
                    <a:pt x="125" y="60"/>
                    <a:pt x="125" y="60"/>
                  </a:cubicBezTo>
                  <a:cubicBezTo>
                    <a:pt x="130" y="60"/>
                    <a:pt x="135" y="56"/>
                    <a:pt x="135" y="50"/>
                  </a:cubicBezTo>
                  <a:cubicBezTo>
                    <a:pt x="135" y="44"/>
                    <a:pt x="130" y="40"/>
                    <a:pt x="125" y="40"/>
                  </a:cubicBezTo>
                  <a:cubicBezTo>
                    <a:pt x="125" y="40"/>
                    <a:pt x="125" y="40"/>
                    <a:pt x="125" y="40"/>
                  </a:cubicBezTo>
                  <a:close/>
                  <a:moveTo>
                    <a:pt x="135" y="88"/>
                  </a:moveTo>
                  <a:cubicBezTo>
                    <a:pt x="135" y="83"/>
                    <a:pt x="130" y="78"/>
                    <a:pt x="125" y="78"/>
                  </a:cubicBezTo>
                  <a:cubicBezTo>
                    <a:pt x="125" y="78"/>
                    <a:pt x="125" y="78"/>
                    <a:pt x="125" y="78"/>
                  </a:cubicBezTo>
                  <a:cubicBezTo>
                    <a:pt x="49" y="78"/>
                    <a:pt x="49" y="78"/>
                    <a:pt x="49" y="78"/>
                  </a:cubicBezTo>
                  <a:cubicBezTo>
                    <a:pt x="43" y="78"/>
                    <a:pt x="38" y="83"/>
                    <a:pt x="39" y="88"/>
                  </a:cubicBezTo>
                  <a:cubicBezTo>
                    <a:pt x="39" y="94"/>
                    <a:pt x="43" y="98"/>
                    <a:pt x="49" y="98"/>
                  </a:cubicBezTo>
                  <a:cubicBezTo>
                    <a:pt x="125" y="98"/>
                    <a:pt x="125" y="98"/>
                    <a:pt x="125" y="98"/>
                  </a:cubicBezTo>
                  <a:cubicBezTo>
                    <a:pt x="130" y="98"/>
                    <a:pt x="135" y="94"/>
                    <a:pt x="135" y="88"/>
                  </a:cubicBezTo>
                  <a:cubicBezTo>
                    <a:pt x="135" y="88"/>
                    <a:pt x="135" y="88"/>
                    <a:pt x="135" y="88"/>
                  </a:cubicBezTo>
                  <a:close/>
                  <a:moveTo>
                    <a:pt x="87" y="137"/>
                  </a:moveTo>
                  <a:cubicBezTo>
                    <a:pt x="92" y="137"/>
                    <a:pt x="97" y="132"/>
                    <a:pt x="97" y="126"/>
                  </a:cubicBezTo>
                  <a:cubicBezTo>
                    <a:pt x="97" y="121"/>
                    <a:pt x="92" y="116"/>
                    <a:pt x="87" y="116"/>
                  </a:cubicBezTo>
                  <a:cubicBezTo>
                    <a:pt x="49" y="116"/>
                    <a:pt x="49" y="116"/>
                    <a:pt x="49" y="116"/>
                  </a:cubicBezTo>
                  <a:cubicBezTo>
                    <a:pt x="43" y="116"/>
                    <a:pt x="39" y="121"/>
                    <a:pt x="39" y="127"/>
                  </a:cubicBezTo>
                  <a:cubicBezTo>
                    <a:pt x="39" y="132"/>
                    <a:pt x="43" y="136"/>
                    <a:pt x="49" y="137"/>
                  </a:cubicBezTo>
                  <a:cubicBezTo>
                    <a:pt x="87" y="137"/>
                    <a:pt x="87" y="137"/>
                    <a:pt x="87" y="137"/>
                  </a:cubicBezTo>
                  <a:close/>
                  <a:moveTo>
                    <a:pt x="164" y="171"/>
                  </a:moveTo>
                  <a:cubicBezTo>
                    <a:pt x="153" y="178"/>
                    <a:pt x="153" y="178"/>
                    <a:pt x="153" y="178"/>
                  </a:cubicBezTo>
                  <a:cubicBezTo>
                    <a:pt x="153" y="204"/>
                    <a:pt x="153" y="204"/>
                    <a:pt x="153" y="204"/>
                  </a:cubicBezTo>
                  <a:cubicBezTo>
                    <a:pt x="21" y="204"/>
                    <a:pt x="21" y="204"/>
                    <a:pt x="21" y="204"/>
                  </a:cubicBezTo>
                  <a:cubicBezTo>
                    <a:pt x="21" y="20"/>
                    <a:pt x="21" y="20"/>
                    <a:pt x="21" y="20"/>
                  </a:cubicBezTo>
                  <a:cubicBezTo>
                    <a:pt x="153" y="20"/>
                    <a:pt x="153" y="20"/>
                    <a:pt x="153" y="20"/>
                  </a:cubicBezTo>
                  <a:cubicBezTo>
                    <a:pt x="153" y="61"/>
                    <a:pt x="153" y="61"/>
                    <a:pt x="153" y="61"/>
                  </a:cubicBezTo>
                  <a:cubicBezTo>
                    <a:pt x="173" y="25"/>
                    <a:pt x="173" y="25"/>
                    <a:pt x="173" y="25"/>
                  </a:cubicBezTo>
                  <a:cubicBezTo>
                    <a:pt x="173" y="10"/>
                    <a:pt x="173" y="10"/>
                    <a:pt x="173" y="10"/>
                  </a:cubicBezTo>
                  <a:cubicBezTo>
                    <a:pt x="173" y="5"/>
                    <a:pt x="169" y="0"/>
                    <a:pt x="163" y="0"/>
                  </a:cubicBezTo>
                  <a:cubicBezTo>
                    <a:pt x="163" y="0"/>
                    <a:pt x="163" y="0"/>
                    <a:pt x="163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5" y="0"/>
                    <a:pt x="0" y="5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214"/>
                    <a:pt x="0" y="214"/>
                    <a:pt x="0" y="214"/>
                  </a:cubicBezTo>
                  <a:cubicBezTo>
                    <a:pt x="0" y="219"/>
                    <a:pt x="5" y="224"/>
                    <a:pt x="10" y="224"/>
                  </a:cubicBezTo>
                  <a:cubicBezTo>
                    <a:pt x="10" y="224"/>
                    <a:pt x="10" y="224"/>
                    <a:pt x="10" y="224"/>
                  </a:cubicBezTo>
                  <a:cubicBezTo>
                    <a:pt x="163" y="224"/>
                    <a:pt x="163" y="224"/>
                    <a:pt x="163" y="224"/>
                  </a:cubicBezTo>
                  <a:cubicBezTo>
                    <a:pt x="169" y="224"/>
                    <a:pt x="173" y="219"/>
                    <a:pt x="173" y="214"/>
                  </a:cubicBezTo>
                  <a:cubicBezTo>
                    <a:pt x="173" y="158"/>
                    <a:pt x="173" y="158"/>
                    <a:pt x="173" y="158"/>
                  </a:cubicBezTo>
                  <a:cubicBezTo>
                    <a:pt x="168" y="166"/>
                    <a:pt x="168" y="166"/>
                    <a:pt x="168" y="166"/>
                  </a:cubicBezTo>
                  <a:cubicBezTo>
                    <a:pt x="167" y="168"/>
                    <a:pt x="166" y="170"/>
                    <a:pt x="164" y="171"/>
                  </a:cubicBezTo>
                  <a:close/>
                  <a:moveTo>
                    <a:pt x="224" y="47"/>
                  </a:moveTo>
                  <a:cubicBezTo>
                    <a:pt x="224" y="46"/>
                    <a:pt x="221" y="38"/>
                    <a:pt x="208" y="31"/>
                  </a:cubicBezTo>
                  <a:cubicBezTo>
                    <a:pt x="195" y="23"/>
                    <a:pt x="187" y="25"/>
                    <a:pt x="186" y="26"/>
                  </a:cubicBezTo>
                  <a:cubicBezTo>
                    <a:pt x="185" y="26"/>
                    <a:pt x="184" y="27"/>
                    <a:pt x="183" y="28"/>
                  </a:cubicBezTo>
                  <a:cubicBezTo>
                    <a:pt x="120" y="138"/>
                    <a:pt x="120" y="138"/>
                    <a:pt x="120" y="138"/>
                  </a:cubicBezTo>
                  <a:cubicBezTo>
                    <a:pt x="119" y="139"/>
                    <a:pt x="119" y="140"/>
                    <a:pt x="119" y="140"/>
                  </a:cubicBezTo>
                  <a:cubicBezTo>
                    <a:pt x="117" y="180"/>
                    <a:pt x="117" y="180"/>
                    <a:pt x="117" y="180"/>
                  </a:cubicBezTo>
                  <a:cubicBezTo>
                    <a:pt x="117" y="182"/>
                    <a:pt x="118" y="184"/>
                    <a:pt x="119" y="185"/>
                  </a:cubicBezTo>
                  <a:cubicBezTo>
                    <a:pt x="121" y="186"/>
                    <a:pt x="123" y="186"/>
                    <a:pt x="125" y="185"/>
                  </a:cubicBezTo>
                  <a:cubicBezTo>
                    <a:pt x="158" y="163"/>
                    <a:pt x="158" y="163"/>
                    <a:pt x="158" y="163"/>
                  </a:cubicBezTo>
                  <a:cubicBezTo>
                    <a:pt x="159" y="162"/>
                    <a:pt x="159" y="162"/>
                    <a:pt x="160" y="161"/>
                  </a:cubicBezTo>
                  <a:cubicBezTo>
                    <a:pt x="223" y="51"/>
                    <a:pt x="223" y="51"/>
                    <a:pt x="223" y="51"/>
                  </a:cubicBezTo>
                  <a:cubicBezTo>
                    <a:pt x="224" y="50"/>
                    <a:pt x="224" y="48"/>
                    <a:pt x="224" y="47"/>
                  </a:cubicBezTo>
                  <a:close/>
                  <a:moveTo>
                    <a:pt x="138" y="167"/>
                  </a:moveTo>
                  <a:cubicBezTo>
                    <a:pt x="136" y="166"/>
                    <a:pt x="134" y="164"/>
                    <a:pt x="132" y="163"/>
                  </a:cubicBezTo>
                  <a:cubicBezTo>
                    <a:pt x="130" y="162"/>
                    <a:pt x="128" y="161"/>
                    <a:pt x="126" y="160"/>
                  </a:cubicBezTo>
                  <a:cubicBezTo>
                    <a:pt x="126" y="148"/>
                    <a:pt x="126" y="148"/>
                    <a:pt x="126" y="148"/>
                  </a:cubicBezTo>
                  <a:cubicBezTo>
                    <a:pt x="129" y="149"/>
                    <a:pt x="133" y="150"/>
                    <a:pt x="138" y="153"/>
                  </a:cubicBezTo>
                  <a:cubicBezTo>
                    <a:pt x="143" y="155"/>
                    <a:pt x="146" y="158"/>
                    <a:pt x="147" y="160"/>
                  </a:cubicBezTo>
                  <a:lnTo>
                    <a:pt x="138" y="167"/>
                  </a:lnTo>
                  <a:close/>
                  <a:moveTo>
                    <a:pt x="71" y="184"/>
                  </a:moveTo>
                  <a:cubicBezTo>
                    <a:pt x="71" y="186"/>
                    <a:pt x="74" y="186"/>
                    <a:pt x="75" y="187"/>
                  </a:cubicBezTo>
                  <a:cubicBezTo>
                    <a:pt x="77" y="188"/>
                    <a:pt x="79" y="186"/>
                    <a:pt x="80" y="186"/>
                  </a:cubicBezTo>
                  <a:cubicBezTo>
                    <a:pt x="88" y="182"/>
                    <a:pt x="98" y="186"/>
                    <a:pt x="107" y="186"/>
                  </a:cubicBezTo>
                  <a:cubicBezTo>
                    <a:pt x="112" y="186"/>
                    <a:pt x="112" y="179"/>
                    <a:pt x="107" y="179"/>
                  </a:cubicBezTo>
                  <a:cubicBezTo>
                    <a:pt x="97" y="179"/>
                    <a:pt x="89" y="176"/>
                    <a:pt x="79" y="178"/>
                  </a:cubicBezTo>
                  <a:cubicBezTo>
                    <a:pt x="79" y="177"/>
                    <a:pt x="79" y="177"/>
                    <a:pt x="78" y="176"/>
                  </a:cubicBezTo>
                  <a:cubicBezTo>
                    <a:pt x="77" y="173"/>
                    <a:pt x="74" y="172"/>
                    <a:pt x="72" y="172"/>
                  </a:cubicBezTo>
                  <a:cubicBezTo>
                    <a:pt x="72" y="172"/>
                    <a:pt x="72" y="171"/>
                    <a:pt x="72" y="171"/>
                  </a:cubicBezTo>
                  <a:cubicBezTo>
                    <a:pt x="71" y="170"/>
                    <a:pt x="70" y="169"/>
                    <a:pt x="69" y="169"/>
                  </a:cubicBezTo>
                  <a:cubicBezTo>
                    <a:pt x="72" y="165"/>
                    <a:pt x="74" y="160"/>
                    <a:pt x="72" y="156"/>
                  </a:cubicBezTo>
                  <a:cubicBezTo>
                    <a:pt x="71" y="154"/>
                    <a:pt x="70" y="154"/>
                    <a:pt x="69" y="154"/>
                  </a:cubicBezTo>
                  <a:cubicBezTo>
                    <a:pt x="63" y="154"/>
                    <a:pt x="59" y="159"/>
                    <a:pt x="56" y="162"/>
                  </a:cubicBezTo>
                  <a:cubicBezTo>
                    <a:pt x="48" y="170"/>
                    <a:pt x="40" y="179"/>
                    <a:pt x="33" y="188"/>
                  </a:cubicBezTo>
                  <a:cubicBezTo>
                    <a:pt x="30" y="192"/>
                    <a:pt x="37" y="196"/>
                    <a:pt x="40" y="192"/>
                  </a:cubicBezTo>
                  <a:cubicBezTo>
                    <a:pt x="46" y="184"/>
                    <a:pt x="53" y="176"/>
                    <a:pt x="60" y="169"/>
                  </a:cubicBezTo>
                  <a:cubicBezTo>
                    <a:pt x="58" y="172"/>
                    <a:pt x="56" y="175"/>
                    <a:pt x="54" y="177"/>
                  </a:cubicBezTo>
                  <a:cubicBezTo>
                    <a:pt x="52" y="181"/>
                    <a:pt x="58" y="185"/>
                    <a:pt x="61" y="181"/>
                  </a:cubicBezTo>
                  <a:cubicBezTo>
                    <a:pt x="62" y="180"/>
                    <a:pt x="62" y="179"/>
                    <a:pt x="63" y="179"/>
                  </a:cubicBezTo>
                  <a:cubicBezTo>
                    <a:pt x="63" y="180"/>
                    <a:pt x="63" y="180"/>
                    <a:pt x="63" y="180"/>
                  </a:cubicBezTo>
                  <a:cubicBezTo>
                    <a:pt x="63" y="180"/>
                    <a:pt x="63" y="180"/>
                    <a:pt x="63" y="180"/>
                  </a:cubicBezTo>
                  <a:cubicBezTo>
                    <a:pt x="63" y="180"/>
                    <a:pt x="63" y="181"/>
                    <a:pt x="62" y="181"/>
                  </a:cubicBezTo>
                  <a:cubicBezTo>
                    <a:pt x="61" y="185"/>
                    <a:pt x="67" y="187"/>
                    <a:pt x="69" y="184"/>
                  </a:cubicBezTo>
                  <a:cubicBezTo>
                    <a:pt x="70" y="183"/>
                    <a:pt x="71" y="182"/>
                    <a:pt x="71" y="181"/>
                  </a:cubicBezTo>
                  <a:cubicBezTo>
                    <a:pt x="71" y="182"/>
                    <a:pt x="71" y="183"/>
                    <a:pt x="71" y="184"/>
                  </a:cubicBezTo>
                  <a:close/>
                </a:path>
              </a:pathLst>
            </a:custGeom>
            <a:solidFill>
              <a:srgbClr val="11C77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27"/>
            <p:cNvSpPr>
              <a:spLocks noChangeAspect="1" noEditPoints="1"/>
            </p:cNvSpPr>
            <p:nvPr/>
          </p:nvSpPr>
          <p:spPr bwMode="auto">
            <a:xfrm>
              <a:off x="6572376" y="3443203"/>
              <a:ext cx="598178" cy="540000"/>
            </a:xfrm>
            <a:custGeom>
              <a:avLst/>
              <a:gdLst>
                <a:gd name="T0" fmla="*/ 67 w 232"/>
                <a:gd name="T1" fmla="*/ 129 h 208"/>
                <a:gd name="T2" fmla="*/ 67 w 232"/>
                <a:gd name="T3" fmla="*/ 58 h 208"/>
                <a:gd name="T4" fmla="*/ 23 w 232"/>
                <a:gd name="T5" fmla="*/ 58 h 208"/>
                <a:gd name="T6" fmla="*/ 0 w 232"/>
                <a:gd name="T7" fmla="*/ 81 h 208"/>
                <a:gd name="T8" fmla="*/ 0 w 232"/>
                <a:gd name="T9" fmla="*/ 150 h 208"/>
                <a:gd name="T10" fmla="*/ 23 w 232"/>
                <a:gd name="T11" fmla="*/ 173 h 208"/>
                <a:gd name="T12" fmla="*/ 35 w 232"/>
                <a:gd name="T13" fmla="*/ 173 h 208"/>
                <a:gd name="T14" fmla="*/ 35 w 232"/>
                <a:gd name="T15" fmla="*/ 208 h 208"/>
                <a:gd name="T16" fmla="*/ 70 w 232"/>
                <a:gd name="T17" fmla="*/ 173 h 208"/>
                <a:gd name="T18" fmla="*/ 128 w 232"/>
                <a:gd name="T19" fmla="*/ 173 h 208"/>
                <a:gd name="T20" fmla="*/ 151 w 232"/>
                <a:gd name="T21" fmla="*/ 150 h 208"/>
                <a:gd name="T22" fmla="*/ 151 w 232"/>
                <a:gd name="T23" fmla="*/ 129 h 208"/>
                <a:gd name="T24" fmla="*/ 148 w 232"/>
                <a:gd name="T25" fmla="*/ 129 h 208"/>
                <a:gd name="T26" fmla="*/ 67 w 232"/>
                <a:gd name="T27" fmla="*/ 129 h 208"/>
                <a:gd name="T28" fmla="*/ 209 w 232"/>
                <a:gd name="T29" fmla="*/ 0 h 208"/>
                <a:gd name="T30" fmla="*/ 104 w 232"/>
                <a:gd name="T31" fmla="*/ 0 h 208"/>
                <a:gd name="T32" fmla="*/ 81 w 232"/>
                <a:gd name="T33" fmla="*/ 23 h 208"/>
                <a:gd name="T34" fmla="*/ 81 w 232"/>
                <a:gd name="T35" fmla="*/ 116 h 208"/>
                <a:gd name="T36" fmla="*/ 162 w 232"/>
                <a:gd name="T37" fmla="*/ 116 h 208"/>
                <a:gd name="T38" fmla="*/ 197 w 232"/>
                <a:gd name="T39" fmla="*/ 150 h 208"/>
                <a:gd name="T40" fmla="*/ 197 w 232"/>
                <a:gd name="T41" fmla="*/ 116 h 208"/>
                <a:gd name="T42" fmla="*/ 209 w 232"/>
                <a:gd name="T43" fmla="*/ 116 h 208"/>
                <a:gd name="T44" fmla="*/ 232 w 232"/>
                <a:gd name="T45" fmla="*/ 92 h 208"/>
                <a:gd name="T46" fmla="*/ 232 w 232"/>
                <a:gd name="T47" fmla="*/ 23 h 208"/>
                <a:gd name="T48" fmla="*/ 209 w 232"/>
                <a:gd name="T49" fmla="*/ 0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32" h="208">
                  <a:moveTo>
                    <a:pt x="67" y="129"/>
                  </a:moveTo>
                  <a:cubicBezTo>
                    <a:pt x="67" y="58"/>
                    <a:pt x="67" y="58"/>
                    <a:pt x="67" y="58"/>
                  </a:cubicBezTo>
                  <a:cubicBezTo>
                    <a:pt x="23" y="58"/>
                    <a:pt x="23" y="58"/>
                    <a:pt x="23" y="58"/>
                  </a:cubicBezTo>
                  <a:cubicBezTo>
                    <a:pt x="10" y="58"/>
                    <a:pt x="0" y="68"/>
                    <a:pt x="0" y="81"/>
                  </a:cubicBezTo>
                  <a:cubicBezTo>
                    <a:pt x="0" y="150"/>
                    <a:pt x="0" y="150"/>
                    <a:pt x="0" y="150"/>
                  </a:cubicBezTo>
                  <a:cubicBezTo>
                    <a:pt x="0" y="163"/>
                    <a:pt x="10" y="173"/>
                    <a:pt x="23" y="173"/>
                  </a:cubicBezTo>
                  <a:cubicBezTo>
                    <a:pt x="35" y="173"/>
                    <a:pt x="35" y="173"/>
                    <a:pt x="35" y="173"/>
                  </a:cubicBezTo>
                  <a:cubicBezTo>
                    <a:pt x="35" y="208"/>
                    <a:pt x="35" y="208"/>
                    <a:pt x="35" y="208"/>
                  </a:cubicBezTo>
                  <a:cubicBezTo>
                    <a:pt x="70" y="173"/>
                    <a:pt x="70" y="173"/>
                    <a:pt x="70" y="173"/>
                  </a:cubicBezTo>
                  <a:cubicBezTo>
                    <a:pt x="128" y="173"/>
                    <a:pt x="128" y="173"/>
                    <a:pt x="128" y="173"/>
                  </a:cubicBezTo>
                  <a:cubicBezTo>
                    <a:pt x="140" y="173"/>
                    <a:pt x="151" y="163"/>
                    <a:pt x="151" y="150"/>
                  </a:cubicBezTo>
                  <a:cubicBezTo>
                    <a:pt x="151" y="129"/>
                    <a:pt x="151" y="129"/>
                    <a:pt x="151" y="129"/>
                  </a:cubicBezTo>
                  <a:cubicBezTo>
                    <a:pt x="150" y="129"/>
                    <a:pt x="149" y="129"/>
                    <a:pt x="148" y="129"/>
                  </a:cubicBezTo>
                  <a:cubicBezTo>
                    <a:pt x="67" y="129"/>
                    <a:pt x="67" y="129"/>
                    <a:pt x="67" y="129"/>
                  </a:cubicBezTo>
                  <a:close/>
                  <a:moveTo>
                    <a:pt x="209" y="0"/>
                  </a:moveTo>
                  <a:cubicBezTo>
                    <a:pt x="104" y="0"/>
                    <a:pt x="104" y="0"/>
                    <a:pt x="104" y="0"/>
                  </a:cubicBezTo>
                  <a:cubicBezTo>
                    <a:pt x="92" y="0"/>
                    <a:pt x="81" y="10"/>
                    <a:pt x="81" y="23"/>
                  </a:cubicBezTo>
                  <a:cubicBezTo>
                    <a:pt x="81" y="116"/>
                    <a:pt x="81" y="116"/>
                    <a:pt x="81" y="116"/>
                  </a:cubicBezTo>
                  <a:cubicBezTo>
                    <a:pt x="162" y="116"/>
                    <a:pt x="162" y="116"/>
                    <a:pt x="162" y="116"/>
                  </a:cubicBezTo>
                  <a:cubicBezTo>
                    <a:pt x="197" y="150"/>
                    <a:pt x="197" y="150"/>
                    <a:pt x="197" y="150"/>
                  </a:cubicBezTo>
                  <a:cubicBezTo>
                    <a:pt x="197" y="116"/>
                    <a:pt x="197" y="116"/>
                    <a:pt x="197" y="116"/>
                  </a:cubicBezTo>
                  <a:cubicBezTo>
                    <a:pt x="209" y="116"/>
                    <a:pt x="209" y="116"/>
                    <a:pt x="209" y="116"/>
                  </a:cubicBezTo>
                  <a:cubicBezTo>
                    <a:pt x="222" y="116"/>
                    <a:pt x="232" y="105"/>
                    <a:pt x="232" y="92"/>
                  </a:cubicBezTo>
                  <a:cubicBezTo>
                    <a:pt x="232" y="23"/>
                    <a:pt x="232" y="23"/>
                    <a:pt x="232" y="23"/>
                  </a:cubicBezTo>
                  <a:cubicBezTo>
                    <a:pt x="232" y="10"/>
                    <a:pt x="222" y="0"/>
                    <a:pt x="209" y="0"/>
                  </a:cubicBezTo>
                  <a:close/>
                </a:path>
              </a:pathLst>
            </a:custGeom>
            <a:solidFill>
              <a:srgbClr val="11C77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1819781" y="2760534"/>
              <a:ext cx="10054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600" dirty="0">
                  <a:solidFill>
                    <a:schemeClr val="bg1"/>
                  </a:solidFill>
                </a:rPr>
                <a:t>资金托管</a:t>
              </a:r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4069300" y="2758522"/>
              <a:ext cx="10054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600" dirty="0">
                  <a:solidFill>
                    <a:schemeClr val="bg1"/>
                  </a:solidFill>
                </a:rPr>
                <a:t>担保交易</a:t>
              </a:r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6368765" y="2758522"/>
              <a:ext cx="10054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600" dirty="0">
                  <a:solidFill>
                    <a:schemeClr val="bg1"/>
                  </a:solidFill>
                </a:rPr>
                <a:t>无忧保障</a:t>
              </a:r>
            </a:p>
          </p:txBody>
        </p:sp>
        <p:sp>
          <p:nvSpPr>
            <p:cNvPr id="29" name="Freeform 19"/>
            <p:cNvSpPr>
              <a:spLocks noChangeAspect="1" noEditPoints="1"/>
            </p:cNvSpPr>
            <p:nvPr/>
          </p:nvSpPr>
          <p:spPr bwMode="auto">
            <a:xfrm>
              <a:off x="2042348" y="3424504"/>
              <a:ext cx="576000" cy="577398"/>
            </a:xfrm>
            <a:custGeom>
              <a:avLst/>
              <a:gdLst>
                <a:gd name="T0" fmla="*/ 126 w 238"/>
                <a:gd name="T1" fmla="*/ 73 h 238"/>
                <a:gd name="T2" fmla="*/ 201 w 238"/>
                <a:gd name="T3" fmla="*/ 78 h 238"/>
                <a:gd name="T4" fmla="*/ 195 w 238"/>
                <a:gd name="T5" fmla="*/ 84 h 238"/>
                <a:gd name="T6" fmla="*/ 121 w 238"/>
                <a:gd name="T7" fmla="*/ 79 h 238"/>
                <a:gd name="T8" fmla="*/ 126 w 238"/>
                <a:gd name="T9" fmla="*/ 57 h 238"/>
                <a:gd name="T10" fmla="*/ 201 w 238"/>
                <a:gd name="T11" fmla="*/ 52 h 238"/>
                <a:gd name="T12" fmla="*/ 126 w 238"/>
                <a:gd name="T13" fmla="*/ 47 h 238"/>
                <a:gd name="T14" fmla="*/ 126 w 238"/>
                <a:gd name="T15" fmla="*/ 57 h 238"/>
                <a:gd name="T16" fmla="*/ 152 w 238"/>
                <a:gd name="T17" fmla="*/ 105 h 238"/>
                <a:gd name="T18" fmla="*/ 126 w 238"/>
                <a:gd name="T19" fmla="*/ 100 h 238"/>
                <a:gd name="T20" fmla="*/ 126 w 238"/>
                <a:gd name="T21" fmla="*/ 110 h 238"/>
                <a:gd name="T22" fmla="*/ 238 w 238"/>
                <a:gd name="T23" fmla="*/ 177 h 238"/>
                <a:gd name="T24" fmla="*/ 115 w 238"/>
                <a:gd name="T25" fmla="*/ 177 h 238"/>
                <a:gd name="T26" fmla="*/ 238 w 238"/>
                <a:gd name="T27" fmla="*/ 177 h 238"/>
                <a:gd name="T28" fmla="*/ 203 w 238"/>
                <a:gd name="T29" fmla="*/ 150 h 238"/>
                <a:gd name="T30" fmla="*/ 160 w 238"/>
                <a:gd name="T31" fmla="*/ 182 h 238"/>
                <a:gd name="T32" fmla="*/ 139 w 238"/>
                <a:gd name="T33" fmla="*/ 172 h 238"/>
                <a:gd name="T34" fmla="*/ 140 w 238"/>
                <a:gd name="T35" fmla="*/ 171 h 238"/>
                <a:gd name="T36" fmla="*/ 160 w 238"/>
                <a:gd name="T37" fmla="*/ 203 h 238"/>
                <a:gd name="T38" fmla="*/ 172 w 238"/>
                <a:gd name="T39" fmla="*/ 203 h 238"/>
                <a:gd name="T40" fmla="*/ 213 w 238"/>
                <a:gd name="T41" fmla="*/ 150 h 238"/>
                <a:gd name="T42" fmla="*/ 214 w 238"/>
                <a:gd name="T43" fmla="*/ 150 h 238"/>
                <a:gd name="T44" fmla="*/ 70 w 238"/>
                <a:gd name="T45" fmla="*/ 30 h 238"/>
                <a:gd name="T46" fmla="*/ 70 w 238"/>
                <a:gd name="T47" fmla="*/ 85 h 238"/>
                <a:gd name="T48" fmla="*/ 97 w 238"/>
                <a:gd name="T49" fmla="*/ 58 h 238"/>
                <a:gd name="T50" fmla="*/ 43 w 238"/>
                <a:gd name="T51" fmla="*/ 133 h 238"/>
                <a:gd name="T52" fmla="*/ 109 w 238"/>
                <a:gd name="T53" fmla="*/ 121 h 238"/>
                <a:gd name="T54" fmla="*/ 86 w 238"/>
                <a:gd name="T55" fmla="*/ 93 h 238"/>
                <a:gd name="T56" fmla="*/ 54 w 238"/>
                <a:gd name="T57" fmla="*/ 93 h 238"/>
                <a:gd name="T58" fmla="*/ 31 w 238"/>
                <a:gd name="T59" fmla="*/ 117 h 238"/>
                <a:gd name="T60" fmla="*/ 219 w 238"/>
                <a:gd name="T61" fmla="*/ 0 h 238"/>
                <a:gd name="T62" fmla="*/ 0 w 238"/>
                <a:gd name="T63" fmla="*/ 19 h 238"/>
                <a:gd name="T64" fmla="*/ 19 w 238"/>
                <a:gd name="T65" fmla="*/ 168 h 238"/>
                <a:gd name="T66" fmla="*/ 112 w 238"/>
                <a:gd name="T67" fmla="*/ 147 h 238"/>
                <a:gd name="T68" fmla="*/ 20 w 238"/>
                <a:gd name="T69" fmla="*/ 20 h 238"/>
                <a:gd name="T70" fmla="*/ 218 w 238"/>
                <a:gd name="T71" fmla="*/ 119 h 238"/>
                <a:gd name="T72" fmla="*/ 238 w 238"/>
                <a:gd name="T73" fmla="*/ 19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38" h="238">
                  <a:moveTo>
                    <a:pt x="121" y="79"/>
                  </a:moveTo>
                  <a:cubicBezTo>
                    <a:pt x="121" y="76"/>
                    <a:pt x="123" y="73"/>
                    <a:pt x="126" y="73"/>
                  </a:cubicBezTo>
                  <a:cubicBezTo>
                    <a:pt x="195" y="73"/>
                    <a:pt x="195" y="73"/>
                    <a:pt x="195" y="73"/>
                  </a:cubicBezTo>
                  <a:cubicBezTo>
                    <a:pt x="198" y="73"/>
                    <a:pt x="201" y="76"/>
                    <a:pt x="201" y="78"/>
                  </a:cubicBezTo>
                  <a:cubicBezTo>
                    <a:pt x="201" y="81"/>
                    <a:pt x="199" y="84"/>
                    <a:pt x="196" y="84"/>
                  </a:cubicBezTo>
                  <a:cubicBezTo>
                    <a:pt x="196" y="84"/>
                    <a:pt x="196" y="84"/>
                    <a:pt x="195" y="84"/>
                  </a:cubicBezTo>
                  <a:cubicBezTo>
                    <a:pt x="126" y="84"/>
                    <a:pt x="126" y="84"/>
                    <a:pt x="126" y="84"/>
                  </a:cubicBezTo>
                  <a:cubicBezTo>
                    <a:pt x="123" y="84"/>
                    <a:pt x="121" y="82"/>
                    <a:pt x="121" y="79"/>
                  </a:cubicBezTo>
                  <a:cubicBezTo>
                    <a:pt x="121" y="79"/>
                    <a:pt x="121" y="79"/>
                    <a:pt x="121" y="79"/>
                  </a:cubicBezTo>
                  <a:close/>
                  <a:moveTo>
                    <a:pt x="126" y="57"/>
                  </a:moveTo>
                  <a:cubicBezTo>
                    <a:pt x="195" y="57"/>
                    <a:pt x="195" y="57"/>
                    <a:pt x="195" y="57"/>
                  </a:cubicBezTo>
                  <a:cubicBezTo>
                    <a:pt x="198" y="57"/>
                    <a:pt x="201" y="55"/>
                    <a:pt x="201" y="52"/>
                  </a:cubicBezTo>
                  <a:cubicBezTo>
                    <a:pt x="201" y="49"/>
                    <a:pt x="198" y="47"/>
                    <a:pt x="195" y="47"/>
                  </a:cubicBezTo>
                  <a:cubicBezTo>
                    <a:pt x="126" y="47"/>
                    <a:pt x="126" y="47"/>
                    <a:pt x="126" y="47"/>
                  </a:cubicBezTo>
                  <a:cubicBezTo>
                    <a:pt x="123" y="47"/>
                    <a:pt x="121" y="49"/>
                    <a:pt x="121" y="52"/>
                  </a:cubicBezTo>
                  <a:cubicBezTo>
                    <a:pt x="121" y="55"/>
                    <a:pt x="123" y="57"/>
                    <a:pt x="126" y="57"/>
                  </a:cubicBezTo>
                  <a:close/>
                  <a:moveTo>
                    <a:pt x="146" y="110"/>
                  </a:moveTo>
                  <a:cubicBezTo>
                    <a:pt x="149" y="110"/>
                    <a:pt x="152" y="108"/>
                    <a:pt x="152" y="105"/>
                  </a:cubicBezTo>
                  <a:cubicBezTo>
                    <a:pt x="152" y="102"/>
                    <a:pt x="149" y="100"/>
                    <a:pt x="146" y="100"/>
                  </a:cubicBezTo>
                  <a:cubicBezTo>
                    <a:pt x="126" y="100"/>
                    <a:pt x="126" y="100"/>
                    <a:pt x="126" y="100"/>
                  </a:cubicBezTo>
                  <a:cubicBezTo>
                    <a:pt x="123" y="100"/>
                    <a:pt x="121" y="102"/>
                    <a:pt x="121" y="105"/>
                  </a:cubicBezTo>
                  <a:cubicBezTo>
                    <a:pt x="121" y="108"/>
                    <a:pt x="123" y="110"/>
                    <a:pt x="126" y="110"/>
                  </a:cubicBezTo>
                  <a:lnTo>
                    <a:pt x="146" y="110"/>
                  </a:lnTo>
                  <a:close/>
                  <a:moveTo>
                    <a:pt x="238" y="177"/>
                  </a:moveTo>
                  <a:cubicBezTo>
                    <a:pt x="238" y="211"/>
                    <a:pt x="211" y="238"/>
                    <a:pt x="177" y="238"/>
                  </a:cubicBezTo>
                  <a:cubicBezTo>
                    <a:pt x="142" y="238"/>
                    <a:pt x="115" y="211"/>
                    <a:pt x="115" y="177"/>
                  </a:cubicBezTo>
                  <a:cubicBezTo>
                    <a:pt x="115" y="142"/>
                    <a:pt x="142" y="115"/>
                    <a:pt x="177" y="115"/>
                  </a:cubicBezTo>
                  <a:cubicBezTo>
                    <a:pt x="211" y="115"/>
                    <a:pt x="238" y="142"/>
                    <a:pt x="238" y="177"/>
                  </a:cubicBezTo>
                  <a:close/>
                  <a:moveTo>
                    <a:pt x="214" y="150"/>
                  </a:moveTo>
                  <a:cubicBezTo>
                    <a:pt x="211" y="147"/>
                    <a:pt x="206" y="147"/>
                    <a:pt x="203" y="150"/>
                  </a:cubicBezTo>
                  <a:cubicBezTo>
                    <a:pt x="172" y="182"/>
                    <a:pt x="172" y="182"/>
                    <a:pt x="172" y="182"/>
                  </a:cubicBezTo>
                  <a:cubicBezTo>
                    <a:pt x="168" y="185"/>
                    <a:pt x="163" y="185"/>
                    <a:pt x="160" y="182"/>
                  </a:cubicBezTo>
                  <a:cubicBezTo>
                    <a:pt x="150" y="172"/>
                    <a:pt x="150" y="172"/>
                    <a:pt x="150" y="172"/>
                  </a:cubicBezTo>
                  <a:cubicBezTo>
                    <a:pt x="147" y="168"/>
                    <a:pt x="142" y="168"/>
                    <a:pt x="139" y="172"/>
                  </a:cubicBezTo>
                  <a:cubicBezTo>
                    <a:pt x="139" y="172"/>
                    <a:pt x="139" y="172"/>
                    <a:pt x="139" y="172"/>
                  </a:cubicBezTo>
                  <a:cubicBezTo>
                    <a:pt x="140" y="171"/>
                    <a:pt x="140" y="171"/>
                    <a:pt x="140" y="171"/>
                  </a:cubicBezTo>
                  <a:cubicBezTo>
                    <a:pt x="137" y="174"/>
                    <a:pt x="137" y="179"/>
                    <a:pt x="140" y="182"/>
                  </a:cubicBezTo>
                  <a:cubicBezTo>
                    <a:pt x="160" y="203"/>
                    <a:pt x="160" y="203"/>
                    <a:pt x="160" y="203"/>
                  </a:cubicBezTo>
                  <a:cubicBezTo>
                    <a:pt x="163" y="206"/>
                    <a:pt x="168" y="206"/>
                    <a:pt x="172" y="203"/>
                  </a:cubicBezTo>
                  <a:cubicBezTo>
                    <a:pt x="172" y="203"/>
                    <a:pt x="172" y="203"/>
                    <a:pt x="172" y="203"/>
                  </a:cubicBezTo>
                  <a:cubicBezTo>
                    <a:pt x="213" y="161"/>
                    <a:pt x="213" y="161"/>
                    <a:pt x="213" y="161"/>
                  </a:cubicBezTo>
                  <a:cubicBezTo>
                    <a:pt x="217" y="158"/>
                    <a:pt x="217" y="153"/>
                    <a:pt x="213" y="150"/>
                  </a:cubicBezTo>
                  <a:cubicBezTo>
                    <a:pt x="213" y="150"/>
                    <a:pt x="213" y="150"/>
                    <a:pt x="213" y="150"/>
                  </a:cubicBezTo>
                  <a:lnTo>
                    <a:pt x="214" y="150"/>
                  </a:lnTo>
                  <a:close/>
                  <a:moveTo>
                    <a:pt x="97" y="58"/>
                  </a:moveTo>
                  <a:cubicBezTo>
                    <a:pt x="97" y="42"/>
                    <a:pt x="85" y="30"/>
                    <a:pt x="70" y="30"/>
                  </a:cubicBezTo>
                  <a:cubicBezTo>
                    <a:pt x="54" y="30"/>
                    <a:pt x="42" y="42"/>
                    <a:pt x="42" y="58"/>
                  </a:cubicBezTo>
                  <a:cubicBezTo>
                    <a:pt x="42" y="73"/>
                    <a:pt x="54" y="85"/>
                    <a:pt x="70" y="85"/>
                  </a:cubicBezTo>
                  <a:cubicBezTo>
                    <a:pt x="85" y="86"/>
                    <a:pt x="97" y="73"/>
                    <a:pt x="97" y="58"/>
                  </a:cubicBezTo>
                  <a:cubicBezTo>
                    <a:pt x="97" y="58"/>
                    <a:pt x="97" y="58"/>
                    <a:pt x="97" y="58"/>
                  </a:cubicBezTo>
                  <a:close/>
                  <a:moveTo>
                    <a:pt x="31" y="121"/>
                  </a:moveTo>
                  <a:cubicBezTo>
                    <a:pt x="31" y="128"/>
                    <a:pt x="36" y="133"/>
                    <a:pt x="43" y="133"/>
                  </a:cubicBezTo>
                  <a:cubicBezTo>
                    <a:pt x="97" y="133"/>
                    <a:pt x="97" y="133"/>
                    <a:pt x="97" y="133"/>
                  </a:cubicBezTo>
                  <a:cubicBezTo>
                    <a:pt x="104" y="133"/>
                    <a:pt x="109" y="128"/>
                    <a:pt x="109" y="121"/>
                  </a:cubicBezTo>
                  <a:cubicBezTo>
                    <a:pt x="109" y="117"/>
                    <a:pt x="109" y="117"/>
                    <a:pt x="109" y="117"/>
                  </a:cubicBezTo>
                  <a:cubicBezTo>
                    <a:pt x="109" y="104"/>
                    <a:pt x="99" y="93"/>
                    <a:pt x="86" y="93"/>
                  </a:cubicBezTo>
                  <a:cubicBezTo>
                    <a:pt x="86" y="93"/>
                    <a:pt x="86" y="93"/>
                    <a:pt x="86" y="93"/>
                  </a:cubicBezTo>
                  <a:cubicBezTo>
                    <a:pt x="54" y="93"/>
                    <a:pt x="54" y="93"/>
                    <a:pt x="54" y="93"/>
                  </a:cubicBezTo>
                  <a:cubicBezTo>
                    <a:pt x="41" y="93"/>
                    <a:pt x="31" y="104"/>
                    <a:pt x="31" y="117"/>
                  </a:cubicBezTo>
                  <a:cubicBezTo>
                    <a:pt x="31" y="117"/>
                    <a:pt x="31" y="117"/>
                    <a:pt x="31" y="117"/>
                  </a:cubicBezTo>
                  <a:lnTo>
                    <a:pt x="31" y="121"/>
                  </a:lnTo>
                  <a:close/>
                  <a:moveTo>
                    <a:pt x="219" y="0"/>
                  </a:moveTo>
                  <a:cubicBezTo>
                    <a:pt x="19" y="0"/>
                    <a:pt x="19" y="0"/>
                    <a:pt x="19" y="0"/>
                  </a:cubicBezTo>
                  <a:cubicBezTo>
                    <a:pt x="8" y="0"/>
                    <a:pt x="0" y="8"/>
                    <a:pt x="0" y="19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9"/>
                    <a:pt x="8" y="168"/>
                    <a:pt x="19" y="168"/>
                  </a:cubicBezTo>
                  <a:cubicBezTo>
                    <a:pt x="106" y="168"/>
                    <a:pt x="106" y="168"/>
                    <a:pt x="106" y="168"/>
                  </a:cubicBezTo>
                  <a:cubicBezTo>
                    <a:pt x="107" y="161"/>
                    <a:pt x="109" y="154"/>
                    <a:pt x="112" y="147"/>
                  </a:cubicBezTo>
                  <a:cubicBezTo>
                    <a:pt x="20" y="147"/>
                    <a:pt x="20" y="147"/>
                    <a:pt x="20" y="147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18" y="20"/>
                    <a:pt x="218" y="20"/>
                    <a:pt x="218" y="20"/>
                  </a:cubicBezTo>
                  <a:cubicBezTo>
                    <a:pt x="218" y="119"/>
                    <a:pt x="218" y="119"/>
                    <a:pt x="218" y="119"/>
                  </a:cubicBezTo>
                  <a:cubicBezTo>
                    <a:pt x="227" y="125"/>
                    <a:pt x="233" y="133"/>
                    <a:pt x="238" y="141"/>
                  </a:cubicBezTo>
                  <a:cubicBezTo>
                    <a:pt x="238" y="19"/>
                    <a:pt x="238" y="19"/>
                    <a:pt x="238" y="19"/>
                  </a:cubicBezTo>
                  <a:cubicBezTo>
                    <a:pt x="238" y="8"/>
                    <a:pt x="230" y="0"/>
                    <a:pt x="219" y="0"/>
                  </a:cubicBezTo>
                  <a:close/>
                </a:path>
              </a:pathLst>
            </a:custGeom>
            <a:solidFill>
              <a:srgbClr val="11C77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文本框 40"/>
            <p:cNvSpPr txBox="1"/>
            <p:nvPr/>
          </p:nvSpPr>
          <p:spPr>
            <a:xfrm>
              <a:off x="1821340" y="4088442"/>
              <a:ext cx="10054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600" dirty="0">
                  <a:solidFill>
                    <a:schemeClr val="bg1"/>
                  </a:solidFill>
                </a:rPr>
                <a:t>无忧诚信</a:t>
              </a:r>
            </a:p>
          </p:txBody>
        </p:sp>
        <p:sp>
          <p:nvSpPr>
            <p:cNvPr id="32" name="Freeform 23"/>
            <p:cNvSpPr>
              <a:spLocks noChangeAspect="1" noEditPoints="1"/>
            </p:cNvSpPr>
            <p:nvPr/>
          </p:nvSpPr>
          <p:spPr bwMode="auto">
            <a:xfrm>
              <a:off x="4303788" y="3472453"/>
              <a:ext cx="540000" cy="481500"/>
            </a:xfrm>
            <a:custGeom>
              <a:avLst/>
              <a:gdLst>
                <a:gd name="T0" fmla="*/ 0 w 360"/>
                <a:gd name="T1" fmla="*/ 0 h 321"/>
                <a:gd name="T2" fmla="*/ 0 w 360"/>
                <a:gd name="T3" fmla="*/ 321 h 321"/>
                <a:gd name="T4" fmla="*/ 360 w 360"/>
                <a:gd name="T5" fmla="*/ 321 h 321"/>
                <a:gd name="T6" fmla="*/ 360 w 360"/>
                <a:gd name="T7" fmla="*/ 183 h 321"/>
                <a:gd name="T8" fmla="*/ 315 w 360"/>
                <a:gd name="T9" fmla="*/ 183 h 321"/>
                <a:gd name="T10" fmla="*/ 315 w 360"/>
                <a:gd name="T11" fmla="*/ 276 h 321"/>
                <a:gd name="T12" fmla="*/ 45 w 360"/>
                <a:gd name="T13" fmla="*/ 276 h 321"/>
                <a:gd name="T14" fmla="*/ 45 w 360"/>
                <a:gd name="T15" fmla="*/ 45 h 321"/>
                <a:gd name="T16" fmla="*/ 225 w 360"/>
                <a:gd name="T17" fmla="*/ 45 h 321"/>
                <a:gd name="T18" fmla="*/ 225 w 360"/>
                <a:gd name="T19" fmla="*/ 183 h 321"/>
                <a:gd name="T20" fmla="*/ 135 w 360"/>
                <a:gd name="T21" fmla="*/ 183 h 321"/>
                <a:gd name="T22" fmla="*/ 135 w 360"/>
                <a:gd name="T23" fmla="*/ 138 h 321"/>
                <a:gd name="T24" fmla="*/ 180 w 360"/>
                <a:gd name="T25" fmla="*/ 138 h 321"/>
                <a:gd name="T26" fmla="*/ 180 w 360"/>
                <a:gd name="T27" fmla="*/ 92 h 321"/>
                <a:gd name="T28" fmla="*/ 90 w 360"/>
                <a:gd name="T29" fmla="*/ 92 h 321"/>
                <a:gd name="T30" fmla="*/ 90 w 360"/>
                <a:gd name="T31" fmla="*/ 228 h 321"/>
                <a:gd name="T32" fmla="*/ 270 w 360"/>
                <a:gd name="T33" fmla="*/ 228 h 321"/>
                <a:gd name="T34" fmla="*/ 270 w 360"/>
                <a:gd name="T35" fmla="*/ 0 h 321"/>
                <a:gd name="T36" fmla="*/ 0 w 360"/>
                <a:gd name="T37" fmla="*/ 0 h 321"/>
                <a:gd name="T38" fmla="*/ 315 w 360"/>
                <a:gd name="T39" fmla="*/ 45 h 321"/>
                <a:gd name="T40" fmla="*/ 360 w 360"/>
                <a:gd name="T41" fmla="*/ 45 h 321"/>
                <a:gd name="T42" fmla="*/ 360 w 360"/>
                <a:gd name="T43" fmla="*/ 0 h 321"/>
                <a:gd name="T44" fmla="*/ 315 w 360"/>
                <a:gd name="T45" fmla="*/ 0 h 321"/>
                <a:gd name="T46" fmla="*/ 315 w 360"/>
                <a:gd name="T47" fmla="*/ 45 h 321"/>
                <a:gd name="T48" fmla="*/ 315 w 360"/>
                <a:gd name="T49" fmla="*/ 45 h 321"/>
                <a:gd name="T50" fmla="*/ 315 w 360"/>
                <a:gd name="T51" fmla="*/ 143 h 321"/>
                <a:gd name="T52" fmla="*/ 360 w 360"/>
                <a:gd name="T53" fmla="*/ 143 h 321"/>
                <a:gd name="T54" fmla="*/ 360 w 360"/>
                <a:gd name="T55" fmla="*/ 98 h 321"/>
                <a:gd name="T56" fmla="*/ 315 w 360"/>
                <a:gd name="T57" fmla="*/ 98 h 321"/>
                <a:gd name="T58" fmla="*/ 315 w 360"/>
                <a:gd name="T59" fmla="*/ 143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60" h="321">
                  <a:moveTo>
                    <a:pt x="0" y="0"/>
                  </a:moveTo>
                  <a:lnTo>
                    <a:pt x="0" y="321"/>
                  </a:lnTo>
                  <a:lnTo>
                    <a:pt x="360" y="321"/>
                  </a:lnTo>
                  <a:lnTo>
                    <a:pt x="360" y="183"/>
                  </a:lnTo>
                  <a:lnTo>
                    <a:pt x="315" y="183"/>
                  </a:lnTo>
                  <a:lnTo>
                    <a:pt x="315" y="276"/>
                  </a:lnTo>
                  <a:lnTo>
                    <a:pt x="45" y="276"/>
                  </a:lnTo>
                  <a:lnTo>
                    <a:pt x="45" y="45"/>
                  </a:lnTo>
                  <a:lnTo>
                    <a:pt x="225" y="45"/>
                  </a:lnTo>
                  <a:lnTo>
                    <a:pt x="225" y="183"/>
                  </a:lnTo>
                  <a:lnTo>
                    <a:pt x="135" y="183"/>
                  </a:lnTo>
                  <a:lnTo>
                    <a:pt x="135" y="138"/>
                  </a:lnTo>
                  <a:lnTo>
                    <a:pt x="180" y="138"/>
                  </a:lnTo>
                  <a:lnTo>
                    <a:pt x="180" y="92"/>
                  </a:lnTo>
                  <a:lnTo>
                    <a:pt x="90" y="92"/>
                  </a:lnTo>
                  <a:lnTo>
                    <a:pt x="90" y="228"/>
                  </a:lnTo>
                  <a:lnTo>
                    <a:pt x="270" y="228"/>
                  </a:lnTo>
                  <a:lnTo>
                    <a:pt x="270" y="0"/>
                  </a:lnTo>
                  <a:lnTo>
                    <a:pt x="0" y="0"/>
                  </a:lnTo>
                  <a:close/>
                  <a:moveTo>
                    <a:pt x="315" y="45"/>
                  </a:moveTo>
                  <a:lnTo>
                    <a:pt x="360" y="45"/>
                  </a:lnTo>
                  <a:lnTo>
                    <a:pt x="360" y="0"/>
                  </a:lnTo>
                  <a:lnTo>
                    <a:pt x="315" y="0"/>
                  </a:lnTo>
                  <a:lnTo>
                    <a:pt x="315" y="45"/>
                  </a:lnTo>
                  <a:lnTo>
                    <a:pt x="315" y="45"/>
                  </a:lnTo>
                  <a:close/>
                  <a:moveTo>
                    <a:pt x="315" y="143"/>
                  </a:moveTo>
                  <a:lnTo>
                    <a:pt x="360" y="143"/>
                  </a:lnTo>
                  <a:lnTo>
                    <a:pt x="360" y="98"/>
                  </a:lnTo>
                  <a:lnTo>
                    <a:pt x="315" y="98"/>
                  </a:lnTo>
                  <a:lnTo>
                    <a:pt x="315" y="143"/>
                  </a:lnTo>
                  <a:close/>
                </a:path>
              </a:pathLst>
            </a:custGeom>
            <a:solidFill>
              <a:srgbClr val="11C77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4069298" y="4088442"/>
              <a:ext cx="10054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600" dirty="0">
                  <a:solidFill>
                    <a:schemeClr val="bg1"/>
                  </a:solidFill>
                </a:rPr>
                <a:t>无忧交付</a:t>
              </a:r>
            </a:p>
          </p:txBody>
        </p:sp>
        <p:sp>
          <p:nvSpPr>
            <p:cNvPr id="43" name="文本框 42"/>
            <p:cNvSpPr txBox="1"/>
            <p:nvPr/>
          </p:nvSpPr>
          <p:spPr>
            <a:xfrm>
              <a:off x="6368769" y="4089657"/>
              <a:ext cx="10054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600" dirty="0">
                  <a:solidFill>
                    <a:schemeClr val="bg1"/>
                  </a:solidFill>
                </a:rPr>
                <a:t>争议处理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70058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zh-CN" dirty="0">
                <a:latin typeface="+mn-lt"/>
                <a:ea typeface="+mn-ea"/>
                <a:cs typeface="+mn-ea"/>
                <a:sym typeface="+mn-lt"/>
              </a:rPr>
              <a:t>未来的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20</a:t>
            </a:r>
            <a:r>
              <a:rPr lang="zh-CN" altLang="zh-CN" dirty="0">
                <a:latin typeface="+mn-lt"/>
                <a:ea typeface="+mn-ea"/>
                <a:cs typeface="+mn-ea"/>
                <a:sym typeface="+mn-lt"/>
              </a:rPr>
              <a:t>年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——</a:t>
            </a:r>
            <a:endParaRPr kumimoji="1"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624114" y="1091761"/>
            <a:ext cx="7895772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zh-CN" sz="3200" spc="300" dirty="0">
                <a:solidFill>
                  <a:schemeClr val="bg1"/>
                </a:solidFill>
                <a:cs typeface="+mn-ea"/>
                <a:sym typeface="+mn-lt"/>
              </a:rPr>
              <a:t>是</a:t>
            </a:r>
            <a:r>
              <a:rPr lang="zh-CN" altLang="en-US" sz="3200" spc="300" dirty="0">
                <a:solidFill>
                  <a:schemeClr val="bg1"/>
                </a:solidFill>
                <a:cs typeface="+mn-ea"/>
                <a:sym typeface="+mn-lt"/>
              </a:rPr>
              <a:t>开源主导的</a:t>
            </a:r>
            <a:r>
              <a:rPr lang="en-US" altLang="zh-CN" sz="3200" spc="300" dirty="0">
                <a:solidFill>
                  <a:schemeClr val="bg1"/>
                </a:solidFill>
                <a:cs typeface="+mn-ea"/>
                <a:sym typeface="+mn-lt"/>
              </a:rPr>
              <a:t>20</a:t>
            </a:r>
            <a:r>
              <a:rPr lang="zh-CN" altLang="en-US" sz="3200" spc="300" dirty="0">
                <a:solidFill>
                  <a:schemeClr val="bg1"/>
                </a:solidFill>
                <a:cs typeface="+mn-ea"/>
                <a:sym typeface="+mn-lt"/>
              </a:rPr>
              <a:t>年</a:t>
            </a:r>
            <a:endParaRPr lang="en-US" altLang="zh-CN" sz="3200" spc="300" dirty="0">
              <a:solidFill>
                <a:schemeClr val="bg1"/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zh-CN" altLang="en-US" sz="3200" spc="300" dirty="0">
                <a:solidFill>
                  <a:schemeClr val="bg1"/>
                </a:solidFill>
                <a:cs typeface="+mn-ea"/>
                <a:sym typeface="+mn-lt"/>
              </a:rPr>
              <a:t>是创新精神爆发</a:t>
            </a:r>
            <a:r>
              <a:rPr lang="zh-CN" altLang="zh-CN" sz="3200" spc="300" dirty="0">
                <a:solidFill>
                  <a:schemeClr val="bg1"/>
                </a:solidFill>
                <a:cs typeface="+mn-ea"/>
                <a:sym typeface="+mn-lt"/>
              </a:rPr>
              <a:t>的</a:t>
            </a:r>
            <a:r>
              <a:rPr lang="en-US" altLang="zh-CN" sz="3200" spc="300" dirty="0">
                <a:solidFill>
                  <a:schemeClr val="bg1"/>
                </a:solidFill>
                <a:cs typeface="+mn-ea"/>
                <a:sym typeface="+mn-lt"/>
              </a:rPr>
              <a:t>20</a:t>
            </a:r>
            <a:r>
              <a:rPr lang="zh-CN" altLang="zh-CN" sz="3200" spc="300" dirty="0">
                <a:solidFill>
                  <a:schemeClr val="bg1"/>
                </a:solidFill>
                <a:cs typeface="+mn-ea"/>
                <a:sym typeface="+mn-lt"/>
              </a:rPr>
              <a:t>年</a:t>
            </a:r>
            <a:endParaRPr lang="en-US" altLang="zh-CN" sz="3200" spc="300" dirty="0">
              <a:solidFill>
                <a:schemeClr val="bg1"/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zh-CN" altLang="en-US" sz="3200" spc="300" dirty="0">
                <a:solidFill>
                  <a:schemeClr val="bg1"/>
                </a:solidFill>
                <a:cs typeface="+mn-ea"/>
                <a:sym typeface="+mn-lt"/>
              </a:rPr>
              <a:t>是自由开发者崛起的</a:t>
            </a:r>
            <a:r>
              <a:rPr lang="en-US" altLang="zh-CN" sz="3200" spc="300" dirty="0">
                <a:solidFill>
                  <a:schemeClr val="bg1"/>
                </a:solidFill>
                <a:cs typeface="+mn-ea"/>
                <a:sym typeface="+mn-lt"/>
              </a:rPr>
              <a:t>20</a:t>
            </a:r>
            <a:r>
              <a:rPr lang="zh-CN" altLang="en-US" sz="3200" spc="300" dirty="0">
                <a:solidFill>
                  <a:schemeClr val="bg1"/>
                </a:solidFill>
                <a:cs typeface="+mn-ea"/>
                <a:sym typeface="+mn-lt"/>
              </a:rPr>
              <a:t>年</a:t>
            </a:r>
            <a:endParaRPr lang="en-US" altLang="zh-CN" sz="3200" spc="300" dirty="0">
              <a:solidFill>
                <a:schemeClr val="bg1"/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zh-CN" altLang="zh-CN" sz="3200" spc="300" dirty="0">
                <a:solidFill>
                  <a:schemeClr val="bg1"/>
                </a:solidFill>
                <a:cs typeface="+mn-ea"/>
                <a:sym typeface="+mn-lt"/>
              </a:rPr>
              <a:t>我们绝对不能再错过</a:t>
            </a:r>
            <a:r>
              <a:rPr lang="zh-CN" altLang="en-US" sz="3200" spc="300" dirty="0">
                <a:solidFill>
                  <a:schemeClr val="bg1"/>
                </a:solidFill>
                <a:cs typeface="+mn-ea"/>
                <a:sym typeface="+mn-lt"/>
              </a:rPr>
              <a:t>的</a:t>
            </a:r>
            <a:r>
              <a:rPr lang="en-US" altLang="zh-CN" sz="3200" spc="300" dirty="0">
                <a:solidFill>
                  <a:schemeClr val="bg1"/>
                </a:solidFill>
                <a:cs typeface="+mn-ea"/>
                <a:sym typeface="+mn-lt"/>
              </a:rPr>
              <a:t>20</a:t>
            </a:r>
            <a:r>
              <a:rPr lang="zh-CN" altLang="en-US" sz="3200" spc="300" dirty="0">
                <a:solidFill>
                  <a:schemeClr val="bg1"/>
                </a:solidFill>
                <a:cs typeface="+mn-ea"/>
                <a:sym typeface="+mn-lt"/>
              </a:rPr>
              <a:t>年</a:t>
            </a:r>
            <a:endParaRPr kumimoji="1" lang="zh-CN" altLang="en-US" sz="3200" spc="300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36861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517592" y="2156251"/>
            <a:ext cx="410881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zh-CN" altLang="en-US" sz="4800" b="1" spc="300" dirty="0">
                <a:solidFill>
                  <a:schemeClr val="bg1"/>
                </a:solidFill>
              </a:rPr>
              <a:t>虽九死而不悔</a:t>
            </a:r>
          </a:p>
        </p:txBody>
      </p:sp>
      <p:sp>
        <p:nvSpPr>
          <p:cNvPr id="6" name="矩形 5"/>
          <p:cNvSpPr/>
          <p:nvPr/>
        </p:nvSpPr>
        <p:spPr>
          <a:xfrm>
            <a:off x="276225" y="219075"/>
            <a:ext cx="323850" cy="609600"/>
          </a:xfrm>
          <a:prstGeom prst="rect">
            <a:avLst/>
          </a:prstGeom>
          <a:solidFill>
            <a:srgbClr val="03516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77084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76225" y="219075"/>
            <a:ext cx="323850" cy="609600"/>
          </a:xfrm>
          <a:prstGeom prst="rect">
            <a:avLst/>
          </a:prstGeom>
          <a:solidFill>
            <a:srgbClr val="03516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56154" y="542754"/>
            <a:ext cx="287771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3200" b="1" spc="300" dirty="0">
                <a:solidFill>
                  <a:schemeClr val="bg1"/>
                </a:solidFill>
              </a:rPr>
              <a:t>虽九死而不悔</a:t>
            </a:r>
          </a:p>
        </p:txBody>
      </p:sp>
      <p:sp>
        <p:nvSpPr>
          <p:cNvPr id="6" name="Freeform 16"/>
          <p:cNvSpPr>
            <a:spLocks/>
          </p:cNvSpPr>
          <p:nvPr/>
        </p:nvSpPr>
        <p:spPr bwMode="auto">
          <a:xfrm>
            <a:off x="441625" y="2862120"/>
            <a:ext cx="502374" cy="879051"/>
          </a:xfrm>
          <a:custGeom>
            <a:avLst/>
            <a:gdLst>
              <a:gd name="T0" fmla="*/ 1315 w 1425"/>
              <a:gd name="T1" fmla="*/ 188 h 2493"/>
              <a:gd name="T2" fmla="*/ 1307 w 1425"/>
              <a:gd name="T3" fmla="*/ 162 h 2493"/>
              <a:gd name="T4" fmla="*/ 1295 w 1425"/>
              <a:gd name="T5" fmla="*/ 146 h 2493"/>
              <a:gd name="T6" fmla="*/ 1277 w 1425"/>
              <a:gd name="T7" fmla="*/ 126 h 2493"/>
              <a:gd name="T8" fmla="*/ 1259 w 1425"/>
              <a:gd name="T9" fmla="*/ 115 h 2493"/>
              <a:gd name="T10" fmla="*/ 1241 w 1425"/>
              <a:gd name="T11" fmla="*/ 104 h 2493"/>
              <a:gd name="T12" fmla="*/ 857 w 1425"/>
              <a:gd name="T13" fmla="*/ 0 h 2493"/>
              <a:gd name="T14" fmla="*/ 729 w 1425"/>
              <a:gd name="T15" fmla="*/ 160 h 2493"/>
              <a:gd name="T16" fmla="*/ 728 w 1425"/>
              <a:gd name="T17" fmla="*/ 160 h 2493"/>
              <a:gd name="T18" fmla="*/ 697 w 1425"/>
              <a:gd name="T19" fmla="*/ 160 h 2493"/>
              <a:gd name="T20" fmla="*/ 696 w 1425"/>
              <a:gd name="T21" fmla="*/ 160 h 2493"/>
              <a:gd name="T22" fmla="*/ 568 w 1425"/>
              <a:gd name="T23" fmla="*/ 0 h 2493"/>
              <a:gd name="T24" fmla="*/ 184 w 1425"/>
              <a:gd name="T25" fmla="*/ 104 h 2493"/>
              <a:gd name="T26" fmla="*/ 166 w 1425"/>
              <a:gd name="T27" fmla="*/ 115 h 2493"/>
              <a:gd name="T28" fmla="*/ 148 w 1425"/>
              <a:gd name="T29" fmla="*/ 126 h 2493"/>
              <a:gd name="T30" fmla="*/ 130 w 1425"/>
              <a:gd name="T31" fmla="*/ 147 h 2493"/>
              <a:gd name="T32" fmla="*/ 118 w 1425"/>
              <a:gd name="T33" fmla="*/ 162 h 2493"/>
              <a:gd name="T34" fmla="*/ 110 w 1425"/>
              <a:gd name="T35" fmla="*/ 189 h 2493"/>
              <a:gd name="T36" fmla="*/ 105 w 1425"/>
              <a:gd name="T37" fmla="*/ 205 h 2493"/>
              <a:gd name="T38" fmla="*/ 7 w 1425"/>
              <a:gd name="T39" fmla="*/ 1081 h 2493"/>
              <a:gd name="T40" fmla="*/ 115 w 1425"/>
              <a:gd name="T41" fmla="*/ 1215 h 2493"/>
              <a:gd name="T42" fmla="*/ 128 w 1425"/>
              <a:gd name="T43" fmla="*/ 1216 h 2493"/>
              <a:gd name="T44" fmla="*/ 249 w 1425"/>
              <a:gd name="T45" fmla="*/ 1108 h 2493"/>
              <a:gd name="T46" fmla="*/ 338 w 1425"/>
              <a:gd name="T47" fmla="*/ 310 h 2493"/>
              <a:gd name="T48" fmla="*/ 372 w 1425"/>
              <a:gd name="T49" fmla="*/ 300 h 2493"/>
              <a:gd name="T50" fmla="*/ 372 w 1425"/>
              <a:gd name="T51" fmla="*/ 1130 h 2493"/>
              <a:gd name="T52" fmla="*/ 275 w 1425"/>
              <a:gd name="T53" fmla="*/ 2335 h 2493"/>
              <a:gd name="T54" fmla="*/ 409 w 1425"/>
              <a:gd name="T55" fmla="*/ 2492 h 2493"/>
              <a:gd name="T56" fmla="*/ 421 w 1425"/>
              <a:gd name="T57" fmla="*/ 2493 h 2493"/>
              <a:gd name="T58" fmla="*/ 566 w 1425"/>
              <a:gd name="T59" fmla="*/ 2358 h 2493"/>
              <a:gd name="T60" fmla="*/ 653 w 1425"/>
              <a:gd name="T61" fmla="*/ 1270 h 2493"/>
              <a:gd name="T62" fmla="*/ 712 w 1425"/>
              <a:gd name="T63" fmla="*/ 1282 h 2493"/>
              <a:gd name="T64" fmla="*/ 771 w 1425"/>
              <a:gd name="T65" fmla="*/ 1270 h 2493"/>
              <a:gd name="T66" fmla="*/ 859 w 1425"/>
              <a:gd name="T67" fmla="*/ 2358 h 2493"/>
              <a:gd name="T68" fmla="*/ 1004 w 1425"/>
              <a:gd name="T69" fmla="*/ 2493 h 2493"/>
              <a:gd name="T70" fmla="*/ 1016 w 1425"/>
              <a:gd name="T71" fmla="*/ 2492 h 2493"/>
              <a:gd name="T72" fmla="*/ 1150 w 1425"/>
              <a:gd name="T73" fmla="*/ 2335 h 2493"/>
              <a:gd name="T74" fmla="*/ 1053 w 1425"/>
              <a:gd name="T75" fmla="*/ 1130 h 2493"/>
              <a:gd name="T76" fmla="*/ 1053 w 1425"/>
              <a:gd name="T77" fmla="*/ 300 h 2493"/>
              <a:gd name="T78" fmla="*/ 1087 w 1425"/>
              <a:gd name="T79" fmla="*/ 310 h 2493"/>
              <a:gd name="T80" fmla="*/ 1176 w 1425"/>
              <a:gd name="T81" fmla="*/ 1108 h 2493"/>
              <a:gd name="T82" fmla="*/ 1296 w 1425"/>
              <a:gd name="T83" fmla="*/ 1216 h 2493"/>
              <a:gd name="T84" fmla="*/ 1310 w 1425"/>
              <a:gd name="T85" fmla="*/ 1215 h 2493"/>
              <a:gd name="T86" fmla="*/ 1417 w 1425"/>
              <a:gd name="T87" fmla="*/ 1081 h 2493"/>
              <a:gd name="T88" fmla="*/ 1320 w 1425"/>
              <a:gd name="T89" fmla="*/ 205 h 2493"/>
              <a:gd name="T90" fmla="*/ 1315 w 1425"/>
              <a:gd name="T91" fmla="*/ 188 h 24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1425" h="2493">
                <a:moveTo>
                  <a:pt x="1315" y="188"/>
                </a:moveTo>
                <a:cubicBezTo>
                  <a:pt x="1313" y="179"/>
                  <a:pt x="1311" y="171"/>
                  <a:pt x="1307" y="162"/>
                </a:cubicBezTo>
                <a:cubicBezTo>
                  <a:pt x="1304" y="156"/>
                  <a:pt x="1299" y="151"/>
                  <a:pt x="1295" y="146"/>
                </a:cubicBezTo>
                <a:cubicBezTo>
                  <a:pt x="1289" y="139"/>
                  <a:pt x="1284" y="132"/>
                  <a:pt x="1277" y="126"/>
                </a:cubicBezTo>
                <a:cubicBezTo>
                  <a:pt x="1272" y="121"/>
                  <a:pt x="1265" y="118"/>
                  <a:pt x="1259" y="115"/>
                </a:cubicBezTo>
                <a:cubicBezTo>
                  <a:pt x="1253" y="111"/>
                  <a:pt x="1248" y="106"/>
                  <a:pt x="1241" y="104"/>
                </a:cubicBezTo>
                <a:cubicBezTo>
                  <a:pt x="1230" y="100"/>
                  <a:pt x="1082" y="12"/>
                  <a:pt x="857" y="0"/>
                </a:cubicBezTo>
                <a:cubicBezTo>
                  <a:pt x="729" y="160"/>
                  <a:pt x="729" y="160"/>
                  <a:pt x="729" y="160"/>
                </a:cubicBezTo>
                <a:cubicBezTo>
                  <a:pt x="728" y="160"/>
                  <a:pt x="728" y="160"/>
                  <a:pt x="728" y="160"/>
                </a:cubicBezTo>
                <a:cubicBezTo>
                  <a:pt x="697" y="160"/>
                  <a:pt x="697" y="160"/>
                  <a:pt x="697" y="160"/>
                </a:cubicBezTo>
                <a:cubicBezTo>
                  <a:pt x="696" y="160"/>
                  <a:pt x="696" y="160"/>
                  <a:pt x="696" y="160"/>
                </a:cubicBezTo>
                <a:cubicBezTo>
                  <a:pt x="568" y="0"/>
                  <a:pt x="568" y="0"/>
                  <a:pt x="568" y="0"/>
                </a:cubicBezTo>
                <a:cubicBezTo>
                  <a:pt x="343" y="12"/>
                  <a:pt x="195" y="100"/>
                  <a:pt x="184" y="104"/>
                </a:cubicBezTo>
                <a:cubicBezTo>
                  <a:pt x="177" y="106"/>
                  <a:pt x="172" y="111"/>
                  <a:pt x="166" y="115"/>
                </a:cubicBezTo>
                <a:cubicBezTo>
                  <a:pt x="160" y="119"/>
                  <a:pt x="153" y="121"/>
                  <a:pt x="148" y="126"/>
                </a:cubicBezTo>
                <a:cubicBezTo>
                  <a:pt x="141" y="132"/>
                  <a:pt x="135" y="139"/>
                  <a:pt x="130" y="147"/>
                </a:cubicBezTo>
                <a:cubicBezTo>
                  <a:pt x="126" y="152"/>
                  <a:pt x="122" y="156"/>
                  <a:pt x="118" y="162"/>
                </a:cubicBezTo>
                <a:cubicBezTo>
                  <a:pt x="114" y="171"/>
                  <a:pt x="112" y="180"/>
                  <a:pt x="110" y="189"/>
                </a:cubicBezTo>
                <a:cubicBezTo>
                  <a:pt x="108" y="194"/>
                  <a:pt x="105" y="199"/>
                  <a:pt x="105" y="205"/>
                </a:cubicBezTo>
                <a:cubicBezTo>
                  <a:pt x="7" y="1081"/>
                  <a:pt x="7" y="1081"/>
                  <a:pt x="7" y="1081"/>
                </a:cubicBezTo>
                <a:cubicBezTo>
                  <a:pt x="0" y="1148"/>
                  <a:pt x="48" y="1208"/>
                  <a:pt x="115" y="1215"/>
                </a:cubicBezTo>
                <a:cubicBezTo>
                  <a:pt x="119" y="1216"/>
                  <a:pt x="124" y="1216"/>
                  <a:pt x="128" y="1216"/>
                </a:cubicBezTo>
                <a:cubicBezTo>
                  <a:pt x="190" y="1216"/>
                  <a:pt x="242" y="1170"/>
                  <a:pt x="249" y="1108"/>
                </a:cubicBezTo>
                <a:cubicBezTo>
                  <a:pt x="338" y="310"/>
                  <a:pt x="338" y="310"/>
                  <a:pt x="338" y="310"/>
                </a:cubicBezTo>
                <a:cubicBezTo>
                  <a:pt x="348" y="306"/>
                  <a:pt x="360" y="303"/>
                  <a:pt x="372" y="300"/>
                </a:cubicBezTo>
                <a:cubicBezTo>
                  <a:pt x="372" y="1130"/>
                  <a:pt x="372" y="1130"/>
                  <a:pt x="372" y="1130"/>
                </a:cubicBezTo>
                <a:cubicBezTo>
                  <a:pt x="275" y="2335"/>
                  <a:pt x="275" y="2335"/>
                  <a:pt x="275" y="2335"/>
                </a:cubicBezTo>
                <a:cubicBezTo>
                  <a:pt x="268" y="2416"/>
                  <a:pt x="328" y="2486"/>
                  <a:pt x="409" y="2492"/>
                </a:cubicBezTo>
                <a:cubicBezTo>
                  <a:pt x="413" y="2493"/>
                  <a:pt x="417" y="2493"/>
                  <a:pt x="421" y="2493"/>
                </a:cubicBezTo>
                <a:cubicBezTo>
                  <a:pt x="496" y="2493"/>
                  <a:pt x="560" y="2435"/>
                  <a:pt x="566" y="2358"/>
                </a:cubicBezTo>
                <a:cubicBezTo>
                  <a:pt x="653" y="1270"/>
                  <a:pt x="653" y="1270"/>
                  <a:pt x="653" y="1270"/>
                </a:cubicBezTo>
                <a:cubicBezTo>
                  <a:pt x="672" y="1278"/>
                  <a:pt x="691" y="1282"/>
                  <a:pt x="712" y="1282"/>
                </a:cubicBezTo>
                <a:cubicBezTo>
                  <a:pt x="733" y="1282"/>
                  <a:pt x="753" y="1278"/>
                  <a:pt x="771" y="1270"/>
                </a:cubicBezTo>
                <a:cubicBezTo>
                  <a:pt x="859" y="2358"/>
                  <a:pt x="859" y="2358"/>
                  <a:pt x="859" y="2358"/>
                </a:cubicBezTo>
                <a:cubicBezTo>
                  <a:pt x="865" y="2435"/>
                  <a:pt x="929" y="2493"/>
                  <a:pt x="1004" y="2493"/>
                </a:cubicBezTo>
                <a:cubicBezTo>
                  <a:pt x="1008" y="2493"/>
                  <a:pt x="1012" y="2493"/>
                  <a:pt x="1016" y="2492"/>
                </a:cubicBezTo>
                <a:cubicBezTo>
                  <a:pt x="1097" y="2486"/>
                  <a:pt x="1156" y="2415"/>
                  <a:pt x="1150" y="2335"/>
                </a:cubicBezTo>
                <a:cubicBezTo>
                  <a:pt x="1053" y="1130"/>
                  <a:pt x="1053" y="1130"/>
                  <a:pt x="1053" y="1130"/>
                </a:cubicBezTo>
                <a:cubicBezTo>
                  <a:pt x="1053" y="300"/>
                  <a:pt x="1053" y="300"/>
                  <a:pt x="1053" y="300"/>
                </a:cubicBezTo>
                <a:cubicBezTo>
                  <a:pt x="1065" y="303"/>
                  <a:pt x="1076" y="306"/>
                  <a:pt x="1087" y="310"/>
                </a:cubicBezTo>
                <a:cubicBezTo>
                  <a:pt x="1176" y="1108"/>
                  <a:pt x="1176" y="1108"/>
                  <a:pt x="1176" y="1108"/>
                </a:cubicBezTo>
                <a:cubicBezTo>
                  <a:pt x="1182" y="1170"/>
                  <a:pt x="1235" y="1216"/>
                  <a:pt x="1296" y="1216"/>
                </a:cubicBezTo>
                <a:cubicBezTo>
                  <a:pt x="1301" y="1216"/>
                  <a:pt x="1305" y="1216"/>
                  <a:pt x="1310" y="1215"/>
                </a:cubicBezTo>
                <a:cubicBezTo>
                  <a:pt x="1377" y="1208"/>
                  <a:pt x="1425" y="1148"/>
                  <a:pt x="1417" y="1081"/>
                </a:cubicBezTo>
                <a:cubicBezTo>
                  <a:pt x="1320" y="205"/>
                  <a:pt x="1320" y="205"/>
                  <a:pt x="1320" y="205"/>
                </a:cubicBezTo>
                <a:cubicBezTo>
                  <a:pt x="1320" y="199"/>
                  <a:pt x="1317" y="194"/>
                  <a:pt x="1315" y="188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7" name="椭圆 6"/>
          <p:cNvSpPr/>
          <p:nvPr/>
        </p:nvSpPr>
        <p:spPr>
          <a:xfrm>
            <a:off x="483660" y="3723518"/>
            <a:ext cx="418304" cy="45719"/>
          </a:xfrm>
          <a:prstGeom prst="ellipse">
            <a:avLst/>
          </a:prstGeom>
          <a:solidFill>
            <a:srgbClr val="D9D9D9">
              <a:alpha val="3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16"/>
          <p:cNvSpPr>
            <a:spLocks/>
          </p:cNvSpPr>
          <p:nvPr/>
        </p:nvSpPr>
        <p:spPr bwMode="auto">
          <a:xfrm>
            <a:off x="1325033" y="2864942"/>
            <a:ext cx="502374" cy="879051"/>
          </a:xfrm>
          <a:custGeom>
            <a:avLst/>
            <a:gdLst>
              <a:gd name="T0" fmla="*/ 1315 w 1425"/>
              <a:gd name="T1" fmla="*/ 188 h 2493"/>
              <a:gd name="T2" fmla="*/ 1307 w 1425"/>
              <a:gd name="T3" fmla="*/ 162 h 2493"/>
              <a:gd name="T4" fmla="*/ 1295 w 1425"/>
              <a:gd name="T5" fmla="*/ 146 h 2493"/>
              <a:gd name="T6" fmla="*/ 1277 w 1425"/>
              <a:gd name="T7" fmla="*/ 126 h 2493"/>
              <a:gd name="T8" fmla="*/ 1259 w 1425"/>
              <a:gd name="T9" fmla="*/ 115 h 2493"/>
              <a:gd name="T10" fmla="*/ 1241 w 1425"/>
              <a:gd name="T11" fmla="*/ 104 h 2493"/>
              <a:gd name="T12" fmla="*/ 857 w 1425"/>
              <a:gd name="T13" fmla="*/ 0 h 2493"/>
              <a:gd name="T14" fmla="*/ 729 w 1425"/>
              <a:gd name="T15" fmla="*/ 160 h 2493"/>
              <a:gd name="T16" fmla="*/ 728 w 1425"/>
              <a:gd name="T17" fmla="*/ 160 h 2493"/>
              <a:gd name="T18" fmla="*/ 697 w 1425"/>
              <a:gd name="T19" fmla="*/ 160 h 2493"/>
              <a:gd name="T20" fmla="*/ 696 w 1425"/>
              <a:gd name="T21" fmla="*/ 160 h 2493"/>
              <a:gd name="T22" fmla="*/ 568 w 1425"/>
              <a:gd name="T23" fmla="*/ 0 h 2493"/>
              <a:gd name="T24" fmla="*/ 184 w 1425"/>
              <a:gd name="T25" fmla="*/ 104 h 2493"/>
              <a:gd name="T26" fmla="*/ 166 w 1425"/>
              <a:gd name="T27" fmla="*/ 115 h 2493"/>
              <a:gd name="T28" fmla="*/ 148 w 1425"/>
              <a:gd name="T29" fmla="*/ 126 h 2493"/>
              <a:gd name="T30" fmla="*/ 130 w 1425"/>
              <a:gd name="T31" fmla="*/ 147 h 2493"/>
              <a:gd name="T32" fmla="*/ 118 w 1425"/>
              <a:gd name="T33" fmla="*/ 162 h 2493"/>
              <a:gd name="T34" fmla="*/ 110 w 1425"/>
              <a:gd name="T35" fmla="*/ 189 h 2493"/>
              <a:gd name="T36" fmla="*/ 105 w 1425"/>
              <a:gd name="T37" fmla="*/ 205 h 2493"/>
              <a:gd name="T38" fmla="*/ 7 w 1425"/>
              <a:gd name="T39" fmla="*/ 1081 h 2493"/>
              <a:gd name="T40" fmla="*/ 115 w 1425"/>
              <a:gd name="T41" fmla="*/ 1215 h 2493"/>
              <a:gd name="T42" fmla="*/ 128 w 1425"/>
              <a:gd name="T43" fmla="*/ 1216 h 2493"/>
              <a:gd name="T44" fmla="*/ 249 w 1425"/>
              <a:gd name="T45" fmla="*/ 1108 h 2493"/>
              <a:gd name="T46" fmla="*/ 338 w 1425"/>
              <a:gd name="T47" fmla="*/ 310 h 2493"/>
              <a:gd name="T48" fmla="*/ 372 w 1425"/>
              <a:gd name="T49" fmla="*/ 300 h 2493"/>
              <a:gd name="T50" fmla="*/ 372 w 1425"/>
              <a:gd name="T51" fmla="*/ 1130 h 2493"/>
              <a:gd name="T52" fmla="*/ 275 w 1425"/>
              <a:gd name="T53" fmla="*/ 2335 h 2493"/>
              <a:gd name="T54" fmla="*/ 409 w 1425"/>
              <a:gd name="T55" fmla="*/ 2492 h 2493"/>
              <a:gd name="T56" fmla="*/ 421 w 1425"/>
              <a:gd name="T57" fmla="*/ 2493 h 2493"/>
              <a:gd name="T58" fmla="*/ 566 w 1425"/>
              <a:gd name="T59" fmla="*/ 2358 h 2493"/>
              <a:gd name="T60" fmla="*/ 653 w 1425"/>
              <a:gd name="T61" fmla="*/ 1270 h 2493"/>
              <a:gd name="T62" fmla="*/ 712 w 1425"/>
              <a:gd name="T63" fmla="*/ 1282 h 2493"/>
              <a:gd name="T64" fmla="*/ 771 w 1425"/>
              <a:gd name="T65" fmla="*/ 1270 h 2493"/>
              <a:gd name="T66" fmla="*/ 859 w 1425"/>
              <a:gd name="T67" fmla="*/ 2358 h 2493"/>
              <a:gd name="T68" fmla="*/ 1004 w 1425"/>
              <a:gd name="T69" fmla="*/ 2493 h 2493"/>
              <a:gd name="T70" fmla="*/ 1016 w 1425"/>
              <a:gd name="T71" fmla="*/ 2492 h 2493"/>
              <a:gd name="T72" fmla="*/ 1150 w 1425"/>
              <a:gd name="T73" fmla="*/ 2335 h 2493"/>
              <a:gd name="T74" fmla="*/ 1053 w 1425"/>
              <a:gd name="T75" fmla="*/ 1130 h 2493"/>
              <a:gd name="T76" fmla="*/ 1053 w 1425"/>
              <a:gd name="T77" fmla="*/ 300 h 2493"/>
              <a:gd name="T78" fmla="*/ 1087 w 1425"/>
              <a:gd name="T79" fmla="*/ 310 h 2493"/>
              <a:gd name="T80" fmla="*/ 1176 w 1425"/>
              <a:gd name="T81" fmla="*/ 1108 h 2493"/>
              <a:gd name="T82" fmla="*/ 1296 w 1425"/>
              <a:gd name="T83" fmla="*/ 1216 h 2493"/>
              <a:gd name="T84" fmla="*/ 1310 w 1425"/>
              <a:gd name="T85" fmla="*/ 1215 h 2493"/>
              <a:gd name="T86" fmla="*/ 1417 w 1425"/>
              <a:gd name="T87" fmla="*/ 1081 h 2493"/>
              <a:gd name="T88" fmla="*/ 1320 w 1425"/>
              <a:gd name="T89" fmla="*/ 205 h 2493"/>
              <a:gd name="T90" fmla="*/ 1315 w 1425"/>
              <a:gd name="T91" fmla="*/ 188 h 24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1425" h="2493">
                <a:moveTo>
                  <a:pt x="1315" y="188"/>
                </a:moveTo>
                <a:cubicBezTo>
                  <a:pt x="1313" y="179"/>
                  <a:pt x="1311" y="171"/>
                  <a:pt x="1307" y="162"/>
                </a:cubicBezTo>
                <a:cubicBezTo>
                  <a:pt x="1304" y="156"/>
                  <a:pt x="1299" y="151"/>
                  <a:pt x="1295" y="146"/>
                </a:cubicBezTo>
                <a:cubicBezTo>
                  <a:pt x="1289" y="139"/>
                  <a:pt x="1284" y="132"/>
                  <a:pt x="1277" y="126"/>
                </a:cubicBezTo>
                <a:cubicBezTo>
                  <a:pt x="1272" y="121"/>
                  <a:pt x="1265" y="118"/>
                  <a:pt x="1259" y="115"/>
                </a:cubicBezTo>
                <a:cubicBezTo>
                  <a:pt x="1253" y="111"/>
                  <a:pt x="1248" y="106"/>
                  <a:pt x="1241" y="104"/>
                </a:cubicBezTo>
                <a:cubicBezTo>
                  <a:pt x="1230" y="100"/>
                  <a:pt x="1082" y="12"/>
                  <a:pt x="857" y="0"/>
                </a:cubicBezTo>
                <a:cubicBezTo>
                  <a:pt x="729" y="160"/>
                  <a:pt x="729" y="160"/>
                  <a:pt x="729" y="160"/>
                </a:cubicBezTo>
                <a:cubicBezTo>
                  <a:pt x="728" y="160"/>
                  <a:pt x="728" y="160"/>
                  <a:pt x="728" y="160"/>
                </a:cubicBezTo>
                <a:cubicBezTo>
                  <a:pt x="697" y="160"/>
                  <a:pt x="697" y="160"/>
                  <a:pt x="697" y="160"/>
                </a:cubicBezTo>
                <a:cubicBezTo>
                  <a:pt x="696" y="160"/>
                  <a:pt x="696" y="160"/>
                  <a:pt x="696" y="160"/>
                </a:cubicBezTo>
                <a:cubicBezTo>
                  <a:pt x="568" y="0"/>
                  <a:pt x="568" y="0"/>
                  <a:pt x="568" y="0"/>
                </a:cubicBezTo>
                <a:cubicBezTo>
                  <a:pt x="343" y="12"/>
                  <a:pt x="195" y="100"/>
                  <a:pt x="184" y="104"/>
                </a:cubicBezTo>
                <a:cubicBezTo>
                  <a:pt x="177" y="106"/>
                  <a:pt x="172" y="111"/>
                  <a:pt x="166" y="115"/>
                </a:cubicBezTo>
                <a:cubicBezTo>
                  <a:pt x="160" y="119"/>
                  <a:pt x="153" y="121"/>
                  <a:pt x="148" y="126"/>
                </a:cubicBezTo>
                <a:cubicBezTo>
                  <a:pt x="141" y="132"/>
                  <a:pt x="135" y="139"/>
                  <a:pt x="130" y="147"/>
                </a:cubicBezTo>
                <a:cubicBezTo>
                  <a:pt x="126" y="152"/>
                  <a:pt x="122" y="156"/>
                  <a:pt x="118" y="162"/>
                </a:cubicBezTo>
                <a:cubicBezTo>
                  <a:pt x="114" y="171"/>
                  <a:pt x="112" y="180"/>
                  <a:pt x="110" y="189"/>
                </a:cubicBezTo>
                <a:cubicBezTo>
                  <a:pt x="108" y="194"/>
                  <a:pt x="105" y="199"/>
                  <a:pt x="105" y="205"/>
                </a:cubicBezTo>
                <a:cubicBezTo>
                  <a:pt x="7" y="1081"/>
                  <a:pt x="7" y="1081"/>
                  <a:pt x="7" y="1081"/>
                </a:cubicBezTo>
                <a:cubicBezTo>
                  <a:pt x="0" y="1148"/>
                  <a:pt x="48" y="1208"/>
                  <a:pt x="115" y="1215"/>
                </a:cubicBezTo>
                <a:cubicBezTo>
                  <a:pt x="119" y="1216"/>
                  <a:pt x="124" y="1216"/>
                  <a:pt x="128" y="1216"/>
                </a:cubicBezTo>
                <a:cubicBezTo>
                  <a:pt x="190" y="1216"/>
                  <a:pt x="242" y="1170"/>
                  <a:pt x="249" y="1108"/>
                </a:cubicBezTo>
                <a:cubicBezTo>
                  <a:pt x="338" y="310"/>
                  <a:pt x="338" y="310"/>
                  <a:pt x="338" y="310"/>
                </a:cubicBezTo>
                <a:cubicBezTo>
                  <a:pt x="348" y="306"/>
                  <a:pt x="360" y="303"/>
                  <a:pt x="372" y="300"/>
                </a:cubicBezTo>
                <a:cubicBezTo>
                  <a:pt x="372" y="1130"/>
                  <a:pt x="372" y="1130"/>
                  <a:pt x="372" y="1130"/>
                </a:cubicBezTo>
                <a:cubicBezTo>
                  <a:pt x="275" y="2335"/>
                  <a:pt x="275" y="2335"/>
                  <a:pt x="275" y="2335"/>
                </a:cubicBezTo>
                <a:cubicBezTo>
                  <a:pt x="268" y="2416"/>
                  <a:pt x="328" y="2486"/>
                  <a:pt x="409" y="2492"/>
                </a:cubicBezTo>
                <a:cubicBezTo>
                  <a:pt x="413" y="2493"/>
                  <a:pt x="417" y="2493"/>
                  <a:pt x="421" y="2493"/>
                </a:cubicBezTo>
                <a:cubicBezTo>
                  <a:pt x="496" y="2493"/>
                  <a:pt x="560" y="2435"/>
                  <a:pt x="566" y="2358"/>
                </a:cubicBezTo>
                <a:cubicBezTo>
                  <a:pt x="653" y="1270"/>
                  <a:pt x="653" y="1270"/>
                  <a:pt x="653" y="1270"/>
                </a:cubicBezTo>
                <a:cubicBezTo>
                  <a:pt x="672" y="1278"/>
                  <a:pt x="691" y="1282"/>
                  <a:pt x="712" y="1282"/>
                </a:cubicBezTo>
                <a:cubicBezTo>
                  <a:pt x="733" y="1282"/>
                  <a:pt x="753" y="1278"/>
                  <a:pt x="771" y="1270"/>
                </a:cubicBezTo>
                <a:cubicBezTo>
                  <a:pt x="859" y="2358"/>
                  <a:pt x="859" y="2358"/>
                  <a:pt x="859" y="2358"/>
                </a:cubicBezTo>
                <a:cubicBezTo>
                  <a:pt x="865" y="2435"/>
                  <a:pt x="929" y="2493"/>
                  <a:pt x="1004" y="2493"/>
                </a:cubicBezTo>
                <a:cubicBezTo>
                  <a:pt x="1008" y="2493"/>
                  <a:pt x="1012" y="2493"/>
                  <a:pt x="1016" y="2492"/>
                </a:cubicBezTo>
                <a:cubicBezTo>
                  <a:pt x="1097" y="2486"/>
                  <a:pt x="1156" y="2415"/>
                  <a:pt x="1150" y="2335"/>
                </a:cubicBezTo>
                <a:cubicBezTo>
                  <a:pt x="1053" y="1130"/>
                  <a:pt x="1053" y="1130"/>
                  <a:pt x="1053" y="1130"/>
                </a:cubicBezTo>
                <a:cubicBezTo>
                  <a:pt x="1053" y="300"/>
                  <a:pt x="1053" y="300"/>
                  <a:pt x="1053" y="300"/>
                </a:cubicBezTo>
                <a:cubicBezTo>
                  <a:pt x="1065" y="303"/>
                  <a:pt x="1076" y="306"/>
                  <a:pt x="1087" y="310"/>
                </a:cubicBezTo>
                <a:cubicBezTo>
                  <a:pt x="1176" y="1108"/>
                  <a:pt x="1176" y="1108"/>
                  <a:pt x="1176" y="1108"/>
                </a:cubicBezTo>
                <a:cubicBezTo>
                  <a:pt x="1182" y="1170"/>
                  <a:pt x="1235" y="1216"/>
                  <a:pt x="1296" y="1216"/>
                </a:cubicBezTo>
                <a:cubicBezTo>
                  <a:pt x="1301" y="1216"/>
                  <a:pt x="1305" y="1216"/>
                  <a:pt x="1310" y="1215"/>
                </a:cubicBezTo>
                <a:cubicBezTo>
                  <a:pt x="1377" y="1208"/>
                  <a:pt x="1425" y="1148"/>
                  <a:pt x="1417" y="1081"/>
                </a:cubicBezTo>
                <a:cubicBezTo>
                  <a:pt x="1320" y="205"/>
                  <a:pt x="1320" y="205"/>
                  <a:pt x="1320" y="205"/>
                </a:cubicBezTo>
                <a:cubicBezTo>
                  <a:pt x="1320" y="199"/>
                  <a:pt x="1317" y="194"/>
                  <a:pt x="1315" y="188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9" name="椭圆 8"/>
          <p:cNvSpPr/>
          <p:nvPr/>
        </p:nvSpPr>
        <p:spPr>
          <a:xfrm>
            <a:off x="1367068" y="3726340"/>
            <a:ext cx="418304" cy="45719"/>
          </a:xfrm>
          <a:prstGeom prst="ellipse">
            <a:avLst/>
          </a:prstGeom>
          <a:solidFill>
            <a:srgbClr val="D9D9D9">
              <a:alpha val="3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16"/>
          <p:cNvSpPr>
            <a:spLocks/>
          </p:cNvSpPr>
          <p:nvPr/>
        </p:nvSpPr>
        <p:spPr bwMode="auto">
          <a:xfrm>
            <a:off x="2214033" y="2864942"/>
            <a:ext cx="502374" cy="879051"/>
          </a:xfrm>
          <a:custGeom>
            <a:avLst/>
            <a:gdLst>
              <a:gd name="T0" fmla="*/ 1315 w 1425"/>
              <a:gd name="T1" fmla="*/ 188 h 2493"/>
              <a:gd name="T2" fmla="*/ 1307 w 1425"/>
              <a:gd name="T3" fmla="*/ 162 h 2493"/>
              <a:gd name="T4" fmla="*/ 1295 w 1425"/>
              <a:gd name="T5" fmla="*/ 146 h 2493"/>
              <a:gd name="T6" fmla="*/ 1277 w 1425"/>
              <a:gd name="T7" fmla="*/ 126 h 2493"/>
              <a:gd name="T8" fmla="*/ 1259 w 1425"/>
              <a:gd name="T9" fmla="*/ 115 h 2493"/>
              <a:gd name="T10" fmla="*/ 1241 w 1425"/>
              <a:gd name="T11" fmla="*/ 104 h 2493"/>
              <a:gd name="T12" fmla="*/ 857 w 1425"/>
              <a:gd name="T13" fmla="*/ 0 h 2493"/>
              <a:gd name="T14" fmla="*/ 729 w 1425"/>
              <a:gd name="T15" fmla="*/ 160 h 2493"/>
              <a:gd name="T16" fmla="*/ 728 w 1425"/>
              <a:gd name="T17" fmla="*/ 160 h 2493"/>
              <a:gd name="T18" fmla="*/ 697 w 1425"/>
              <a:gd name="T19" fmla="*/ 160 h 2493"/>
              <a:gd name="T20" fmla="*/ 696 w 1425"/>
              <a:gd name="T21" fmla="*/ 160 h 2493"/>
              <a:gd name="T22" fmla="*/ 568 w 1425"/>
              <a:gd name="T23" fmla="*/ 0 h 2493"/>
              <a:gd name="T24" fmla="*/ 184 w 1425"/>
              <a:gd name="T25" fmla="*/ 104 h 2493"/>
              <a:gd name="T26" fmla="*/ 166 w 1425"/>
              <a:gd name="T27" fmla="*/ 115 h 2493"/>
              <a:gd name="T28" fmla="*/ 148 w 1425"/>
              <a:gd name="T29" fmla="*/ 126 h 2493"/>
              <a:gd name="T30" fmla="*/ 130 w 1425"/>
              <a:gd name="T31" fmla="*/ 147 h 2493"/>
              <a:gd name="T32" fmla="*/ 118 w 1425"/>
              <a:gd name="T33" fmla="*/ 162 h 2493"/>
              <a:gd name="T34" fmla="*/ 110 w 1425"/>
              <a:gd name="T35" fmla="*/ 189 h 2493"/>
              <a:gd name="T36" fmla="*/ 105 w 1425"/>
              <a:gd name="T37" fmla="*/ 205 h 2493"/>
              <a:gd name="T38" fmla="*/ 7 w 1425"/>
              <a:gd name="T39" fmla="*/ 1081 h 2493"/>
              <a:gd name="T40" fmla="*/ 115 w 1425"/>
              <a:gd name="T41" fmla="*/ 1215 h 2493"/>
              <a:gd name="T42" fmla="*/ 128 w 1425"/>
              <a:gd name="T43" fmla="*/ 1216 h 2493"/>
              <a:gd name="T44" fmla="*/ 249 w 1425"/>
              <a:gd name="T45" fmla="*/ 1108 h 2493"/>
              <a:gd name="T46" fmla="*/ 338 w 1425"/>
              <a:gd name="T47" fmla="*/ 310 h 2493"/>
              <a:gd name="T48" fmla="*/ 372 w 1425"/>
              <a:gd name="T49" fmla="*/ 300 h 2493"/>
              <a:gd name="T50" fmla="*/ 372 w 1425"/>
              <a:gd name="T51" fmla="*/ 1130 h 2493"/>
              <a:gd name="T52" fmla="*/ 275 w 1425"/>
              <a:gd name="T53" fmla="*/ 2335 h 2493"/>
              <a:gd name="T54" fmla="*/ 409 w 1425"/>
              <a:gd name="T55" fmla="*/ 2492 h 2493"/>
              <a:gd name="T56" fmla="*/ 421 w 1425"/>
              <a:gd name="T57" fmla="*/ 2493 h 2493"/>
              <a:gd name="T58" fmla="*/ 566 w 1425"/>
              <a:gd name="T59" fmla="*/ 2358 h 2493"/>
              <a:gd name="T60" fmla="*/ 653 w 1425"/>
              <a:gd name="T61" fmla="*/ 1270 h 2493"/>
              <a:gd name="T62" fmla="*/ 712 w 1425"/>
              <a:gd name="T63" fmla="*/ 1282 h 2493"/>
              <a:gd name="T64" fmla="*/ 771 w 1425"/>
              <a:gd name="T65" fmla="*/ 1270 h 2493"/>
              <a:gd name="T66" fmla="*/ 859 w 1425"/>
              <a:gd name="T67" fmla="*/ 2358 h 2493"/>
              <a:gd name="T68" fmla="*/ 1004 w 1425"/>
              <a:gd name="T69" fmla="*/ 2493 h 2493"/>
              <a:gd name="T70" fmla="*/ 1016 w 1425"/>
              <a:gd name="T71" fmla="*/ 2492 h 2493"/>
              <a:gd name="T72" fmla="*/ 1150 w 1425"/>
              <a:gd name="T73" fmla="*/ 2335 h 2493"/>
              <a:gd name="T74" fmla="*/ 1053 w 1425"/>
              <a:gd name="T75" fmla="*/ 1130 h 2493"/>
              <a:gd name="T76" fmla="*/ 1053 w 1425"/>
              <a:gd name="T77" fmla="*/ 300 h 2493"/>
              <a:gd name="T78" fmla="*/ 1087 w 1425"/>
              <a:gd name="T79" fmla="*/ 310 h 2493"/>
              <a:gd name="T80" fmla="*/ 1176 w 1425"/>
              <a:gd name="T81" fmla="*/ 1108 h 2493"/>
              <a:gd name="T82" fmla="*/ 1296 w 1425"/>
              <a:gd name="T83" fmla="*/ 1216 h 2493"/>
              <a:gd name="T84" fmla="*/ 1310 w 1425"/>
              <a:gd name="T85" fmla="*/ 1215 h 2493"/>
              <a:gd name="T86" fmla="*/ 1417 w 1425"/>
              <a:gd name="T87" fmla="*/ 1081 h 2493"/>
              <a:gd name="T88" fmla="*/ 1320 w 1425"/>
              <a:gd name="T89" fmla="*/ 205 h 2493"/>
              <a:gd name="T90" fmla="*/ 1315 w 1425"/>
              <a:gd name="T91" fmla="*/ 188 h 24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1425" h="2493">
                <a:moveTo>
                  <a:pt x="1315" y="188"/>
                </a:moveTo>
                <a:cubicBezTo>
                  <a:pt x="1313" y="179"/>
                  <a:pt x="1311" y="171"/>
                  <a:pt x="1307" y="162"/>
                </a:cubicBezTo>
                <a:cubicBezTo>
                  <a:pt x="1304" y="156"/>
                  <a:pt x="1299" y="151"/>
                  <a:pt x="1295" y="146"/>
                </a:cubicBezTo>
                <a:cubicBezTo>
                  <a:pt x="1289" y="139"/>
                  <a:pt x="1284" y="132"/>
                  <a:pt x="1277" y="126"/>
                </a:cubicBezTo>
                <a:cubicBezTo>
                  <a:pt x="1272" y="121"/>
                  <a:pt x="1265" y="118"/>
                  <a:pt x="1259" y="115"/>
                </a:cubicBezTo>
                <a:cubicBezTo>
                  <a:pt x="1253" y="111"/>
                  <a:pt x="1248" y="106"/>
                  <a:pt x="1241" y="104"/>
                </a:cubicBezTo>
                <a:cubicBezTo>
                  <a:pt x="1230" y="100"/>
                  <a:pt x="1082" y="12"/>
                  <a:pt x="857" y="0"/>
                </a:cubicBezTo>
                <a:cubicBezTo>
                  <a:pt x="729" y="160"/>
                  <a:pt x="729" y="160"/>
                  <a:pt x="729" y="160"/>
                </a:cubicBezTo>
                <a:cubicBezTo>
                  <a:pt x="728" y="160"/>
                  <a:pt x="728" y="160"/>
                  <a:pt x="728" y="160"/>
                </a:cubicBezTo>
                <a:cubicBezTo>
                  <a:pt x="697" y="160"/>
                  <a:pt x="697" y="160"/>
                  <a:pt x="697" y="160"/>
                </a:cubicBezTo>
                <a:cubicBezTo>
                  <a:pt x="696" y="160"/>
                  <a:pt x="696" y="160"/>
                  <a:pt x="696" y="160"/>
                </a:cubicBezTo>
                <a:cubicBezTo>
                  <a:pt x="568" y="0"/>
                  <a:pt x="568" y="0"/>
                  <a:pt x="568" y="0"/>
                </a:cubicBezTo>
                <a:cubicBezTo>
                  <a:pt x="343" y="12"/>
                  <a:pt x="195" y="100"/>
                  <a:pt x="184" y="104"/>
                </a:cubicBezTo>
                <a:cubicBezTo>
                  <a:pt x="177" y="106"/>
                  <a:pt x="172" y="111"/>
                  <a:pt x="166" y="115"/>
                </a:cubicBezTo>
                <a:cubicBezTo>
                  <a:pt x="160" y="119"/>
                  <a:pt x="153" y="121"/>
                  <a:pt x="148" y="126"/>
                </a:cubicBezTo>
                <a:cubicBezTo>
                  <a:pt x="141" y="132"/>
                  <a:pt x="135" y="139"/>
                  <a:pt x="130" y="147"/>
                </a:cubicBezTo>
                <a:cubicBezTo>
                  <a:pt x="126" y="152"/>
                  <a:pt x="122" y="156"/>
                  <a:pt x="118" y="162"/>
                </a:cubicBezTo>
                <a:cubicBezTo>
                  <a:pt x="114" y="171"/>
                  <a:pt x="112" y="180"/>
                  <a:pt x="110" y="189"/>
                </a:cubicBezTo>
                <a:cubicBezTo>
                  <a:pt x="108" y="194"/>
                  <a:pt x="105" y="199"/>
                  <a:pt x="105" y="205"/>
                </a:cubicBezTo>
                <a:cubicBezTo>
                  <a:pt x="7" y="1081"/>
                  <a:pt x="7" y="1081"/>
                  <a:pt x="7" y="1081"/>
                </a:cubicBezTo>
                <a:cubicBezTo>
                  <a:pt x="0" y="1148"/>
                  <a:pt x="48" y="1208"/>
                  <a:pt x="115" y="1215"/>
                </a:cubicBezTo>
                <a:cubicBezTo>
                  <a:pt x="119" y="1216"/>
                  <a:pt x="124" y="1216"/>
                  <a:pt x="128" y="1216"/>
                </a:cubicBezTo>
                <a:cubicBezTo>
                  <a:pt x="190" y="1216"/>
                  <a:pt x="242" y="1170"/>
                  <a:pt x="249" y="1108"/>
                </a:cubicBezTo>
                <a:cubicBezTo>
                  <a:pt x="338" y="310"/>
                  <a:pt x="338" y="310"/>
                  <a:pt x="338" y="310"/>
                </a:cubicBezTo>
                <a:cubicBezTo>
                  <a:pt x="348" y="306"/>
                  <a:pt x="360" y="303"/>
                  <a:pt x="372" y="300"/>
                </a:cubicBezTo>
                <a:cubicBezTo>
                  <a:pt x="372" y="1130"/>
                  <a:pt x="372" y="1130"/>
                  <a:pt x="372" y="1130"/>
                </a:cubicBezTo>
                <a:cubicBezTo>
                  <a:pt x="275" y="2335"/>
                  <a:pt x="275" y="2335"/>
                  <a:pt x="275" y="2335"/>
                </a:cubicBezTo>
                <a:cubicBezTo>
                  <a:pt x="268" y="2416"/>
                  <a:pt x="328" y="2486"/>
                  <a:pt x="409" y="2492"/>
                </a:cubicBezTo>
                <a:cubicBezTo>
                  <a:pt x="413" y="2493"/>
                  <a:pt x="417" y="2493"/>
                  <a:pt x="421" y="2493"/>
                </a:cubicBezTo>
                <a:cubicBezTo>
                  <a:pt x="496" y="2493"/>
                  <a:pt x="560" y="2435"/>
                  <a:pt x="566" y="2358"/>
                </a:cubicBezTo>
                <a:cubicBezTo>
                  <a:pt x="653" y="1270"/>
                  <a:pt x="653" y="1270"/>
                  <a:pt x="653" y="1270"/>
                </a:cubicBezTo>
                <a:cubicBezTo>
                  <a:pt x="672" y="1278"/>
                  <a:pt x="691" y="1282"/>
                  <a:pt x="712" y="1282"/>
                </a:cubicBezTo>
                <a:cubicBezTo>
                  <a:pt x="733" y="1282"/>
                  <a:pt x="753" y="1278"/>
                  <a:pt x="771" y="1270"/>
                </a:cubicBezTo>
                <a:cubicBezTo>
                  <a:pt x="859" y="2358"/>
                  <a:pt x="859" y="2358"/>
                  <a:pt x="859" y="2358"/>
                </a:cubicBezTo>
                <a:cubicBezTo>
                  <a:pt x="865" y="2435"/>
                  <a:pt x="929" y="2493"/>
                  <a:pt x="1004" y="2493"/>
                </a:cubicBezTo>
                <a:cubicBezTo>
                  <a:pt x="1008" y="2493"/>
                  <a:pt x="1012" y="2493"/>
                  <a:pt x="1016" y="2492"/>
                </a:cubicBezTo>
                <a:cubicBezTo>
                  <a:pt x="1097" y="2486"/>
                  <a:pt x="1156" y="2415"/>
                  <a:pt x="1150" y="2335"/>
                </a:cubicBezTo>
                <a:cubicBezTo>
                  <a:pt x="1053" y="1130"/>
                  <a:pt x="1053" y="1130"/>
                  <a:pt x="1053" y="1130"/>
                </a:cubicBezTo>
                <a:cubicBezTo>
                  <a:pt x="1053" y="300"/>
                  <a:pt x="1053" y="300"/>
                  <a:pt x="1053" y="300"/>
                </a:cubicBezTo>
                <a:cubicBezTo>
                  <a:pt x="1065" y="303"/>
                  <a:pt x="1076" y="306"/>
                  <a:pt x="1087" y="310"/>
                </a:cubicBezTo>
                <a:cubicBezTo>
                  <a:pt x="1176" y="1108"/>
                  <a:pt x="1176" y="1108"/>
                  <a:pt x="1176" y="1108"/>
                </a:cubicBezTo>
                <a:cubicBezTo>
                  <a:pt x="1182" y="1170"/>
                  <a:pt x="1235" y="1216"/>
                  <a:pt x="1296" y="1216"/>
                </a:cubicBezTo>
                <a:cubicBezTo>
                  <a:pt x="1301" y="1216"/>
                  <a:pt x="1305" y="1216"/>
                  <a:pt x="1310" y="1215"/>
                </a:cubicBezTo>
                <a:cubicBezTo>
                  <a:pt x="1377" y="1208"/>
                  <a:pt x="1425" y="1148"/>
                  <a:pt x="1417" y="1081"/>
                </a:cubicBezTo>
                <a:cubicBezTo>
                  <a:pt x="1320" y="205"/>
                  <a:pt x="1320" y="205"/>
                  <a:pt x="1320" y="205"/>
                </a:cubicBezTo>
                <a:cubicBezTo>
                  <a:pt x="1320" y="199"/>
                  <a:pt x="1317" y="194"/>
                  <a:pt x="1315" y="188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11" name="椭圆 10"/>
          <p:cNvSpPr/>
          <p:nvPr/>
        </p:nvSpPr>
        <p:spPr>
          <a:xfrm>
            <a:off x="2256068" y="3726340"/>
            <a:ext cx="418304" cy="45719"/>
          </a:xfrm>
          <a:prstGeom prst="ellipse">
            <a:avLst/>
          </a:prstGeom>
          <a:solidFill>
            <a:srgbClr val="D9D9D9">
              <a:alpha val="3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16"/>
          <p:cNvSpPr>
            <a:spLocks/>
          </p:cNvSpPr>
          <p:nvPr/>
        </p:nvSpPr>
        <p:spPr bwMode="auto">
          <a:xfrm>
            <a:off x="3103033" y="2864942"/>
            <a:ext cx="502374" cy="879051"/>
          </a:xfrm>
          <a:custGeom>
            <a:avLst/>
            <a:gdLst>
              <a:gd name="T0" fmla="*/ 1315 w 1425"/>
              <a:gd name="T1" fmla="*/ 188 h 2493"/>
              <a:gd name="T2" fmla="*/ 1307 w 1425"/>
              <a:gd name="T3" fmla="*/ 162 h 2493"/>
              <a:gd name="T4" fmla="*/ 1295 w 1425"/>
              <a:gd name="T5" fmla="*/ 146 h 2493"/>
              <a:gd name="T6" fmla="*/ 1277 w 1425"/>
              <a:gd name="T7" fmla="*/ 126 h 2493"/>
              <a:gd name="T8" fmla="*/ 1259 w 1425"/>
              <a:gd name="T9" fmla="*/ 115 h 2493"/>
              <a:gd name="T10" fmla="*/ 1241 w 1425"/>
              <a:gd name="T11" fmla="*/ 104 h 2493"/>
              <a:gd name="T12" fmla="*/ 857 w 1425"/>
              <a:gd name="T13" fmla="*/ 0 h 2493"/>
              <a:gd name="T14" fmla="*/ 729 w 1425"/>
              <a:gd name="T15" fmla="*/ 160 h 2493"/>
              <a:gd name="T16" fmla="*/ 728 w 1425"/>
              <a:gd name="T17" fmla="*/ 160 h 2493"/>
              <a:gd name="T18" fmla="*/ 697 w 1425"/>
              <a:gd name="T19" fmla="*/ 160 h 2493"/>
              <a:gd name="T20" fmla="*/ 696 w 1425"/>
              <a:gd name="T21" fmla="*/ 160 h 2493"/>
              <a:gd name="T22" fmla="*/ 568 w 1425"/>
              <a:gd name="T23" fmla="*/ 0 h 2493"/>
              <a:gd name="T24" fmla="*/ 184 w 1425"/>
              <a:gd name="T25" fmla="*/ 104 h 2493"/>
              <a:gd name="T26" fmla="*/ 166 w 1425"/>
              <a:gd name="T27" fmla="*/ 115 h 2493"/>
              <a:gd name="T28" fmla="*/ 148 w 1425"/>
              <a:gd name="T29" fmla="*/ 126 h 2493"/>
              <a:gd name="T30" fmla="*/ 130 w 1425"/>
              <a:gd name="T31" fmla="*/ 147 h 2493"/>
              <a:gd name="T32" fmla="*/ 118 w 1425"/>
              <a:gd name="T33" fmla="*/ 162 h 2493"/>
              <a:gd name="T34" fmla="*/ 110 w 1425"/>
              <a:gd name="T35" fmla="*/ 189 h 2493"/>
              <a:gd name="T36" fmla="*/ 105 w 1425"/>
              <a:gd name="T37" fmla="*/ 205 h 2493"/>
              <a:gd name="T38" fmla="*/ 7 w 1425"/>
              <a:gd name="T39" fmla="*/ 1081 h 2493"/>
              <a:gd name="T40" fmla="*/ 115 w 1425"/>
              <a:gd name="T41" fmla="*/ 1215 h 2493"/>
              <a:gd name="T42" fmla="*/ 128 w 1425"/>
              <a:gd name="T43" fmla="*/ 1216 h 2493"/>
              <a:gd name="T44" fmla="*/ 249 w 1425"/>
              <a:gd name="T45" fmla="*/ 1108 h 2493"/>
              <a:gd name="T46" fmla="*/ 338 w 1425"/>
              <a:gd name="T47" fmla="*/ 310 h 2493"/>
              <a:gd name="T48" fmla="*/ 372 w 1425"/>
              <a:gd name="T49" fmla="*/ 300 h 2493"/>
              <a:gd name="T50" fmla="*/ 372 w 1425"/>
              <a:gd name="T51" fmla="*/ 1130 h 2493"/>
              <a:gd name="T52" fmla="*/ 275 w 1425"/>
              <a:gd name="T53" fmla="*/ 2335 h 2493"/>
              <a:gd name="T54" fmla="*/ 409 w 1425"/>
              <a:gd name="T55" fmla="*/ 2492 h 2493"/>
              <a:gd name="T56" fmla="*/ 421 w 1425"/>
              <a:gd name="T57" fmla="*/ 2493 h 2493"/>
              <a:gd name="T58" fmla="*/ 566 w 1425"/>
              <a:gd name="T59" fmla="*/ 2358 h 2493"/>
              <a:gd name="T60" fmla="*/ 653 w 1425"/>
              <a:gd name="T61" fmla="*/ 1270 h 2493"/>
              <a:gd name="T62" fmla="*/ 712 w 1425"/>
              <a:gd name="T63" fmla="*/ 1282 h 2493"/>
              <a:gd name="T64" fmla="*/ 771 w 1425"/>
              <a:gd name="T65" fmla="*/ 1270 h 2493"/>
              <a:gd name="T66" fmla="*/ 859 w 1425"/>
              <a:gd name="T67" fmla="*/ 2358 h 2493"/>
              <a:gd name="T68" fmla="*/ 1004 w 1425"/>
              <a:gd name="T69" fmla="*/ 2493 h 2493"/>
              <a:gd name="T70" fmla="*/ 1016 w 1425"/>
              <a:gd name="T71" fmla="*/ 2492 h 2493"/>
              <a:gd name="T72" fmla="*/ 1150 w 1425"/>
              <a:gd name="T73" fmla="*/ 2335 h 2493"/>
              <a:gd name="T74" fmla="*/ 1053 w 1425"/>
              <a:gd name="T75" fmla="*/ 1130 h 2493"/>
              <a:gd name="T76" fmla="*/ 1053 w 1425"/>
              <a:gd name="T77" fmla="*/ 300 h 2493"/>
              <a:gd name="T78" fmla="*/ 1087 w 1425"/>
              <a:gd name="T79" fmla="*/ 310 h 2493"/>
              <a:gd name="T80" fmla="*/ 1176 w 1425"/>
              <a:gd name="T81" fmla="*/ 1108 h 2493"/>
              <a:gd name="T82" fmla="*/ 1296 w 1425"/>
              <a:gd name="T83" fmla="*/ 1216 h 2493"/>
              <a:gd name="T84" fmla="*/ 1310 w 1425"/>
              <a:gd name="T85" fmla="*/ 1215 h 2493"/>
              <a:gd name="T86" fmla="*/ 1417 w 1425"/>
              <a:gd name="T87" fmla="*/ 1081 h 2493"/>
              <a:gd name="T88" fmla="*/ 1320 w 1425"/>
              <a:gd name="T89" fmla="*/ 205 h 2493"/>
              <a:gd name="T90" fmla="*/ 1315 w 1425"/>
              <a:gd name="T91" fmla="*/ 188 h 24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1425" h="2493">
                <a:moveTo>
                  <a:pt x="1315" y="188"/>
                </a:moveTo>
                <a:cubicBezTo>
                  <a:pt x="1313" y="179"/>
                  <a:pt x="1311" y="171"/>
                  <a:pt x="1307" y="162"/>
                </a:cubicBezTo>
                <a:cubicBezTo>
                  <a:pt x="1304" y="156"/>
                  <a:pt x="1299" y="151"/>
                  <a:pt x="1295" y="146"/>
                </a:cubicBezTo>
                <a:cubicBezTo>
                  <a:pt x="1289" y="139"/>
                  <a:pt x="1284" y="132"/>
                  <a:pt x="1277" y="126"/>
                </a:cubicBezTo>
                <a:cubicBezTo>
                  <a:pt x="1272" y="121"/>
                  <a:pt x="1265" y="118"/>
                  <a:pt x="1259" y="115"/>
                </a:cubicBezTo>
                <a:cubicBezTo>
                  <a:pt x="1253" y="111"/>
                  <a:pt x="1248" y="106"/>
                  <a:pt x="1241" y="104"/>
                </a:cubicBezTo>
                <a:cubicBezTo>
                  <a:pt x="1230" y="100"/>
                  <a:pt x="1082" y="12"/>
                  <a:pt x="857" y="0"/>
                </a:cubicBezTo>
                <a:cubicBezTo>
                  <a:pt x="729" y="160"/>
                  <a:pt x="729" y="160"/>
                  <a:pt x="729" y="160"/>
                </a:cubicBezTo>
                <a:cubicBezTo>
                  <a:pt x="728" y="160"/>
                  <a:pt x="728" y="160"/>
                  <a:pt x="728" y="160"/>
                </a:cubicBezTo>
                <a:cubicBezTo>
                  <a:pt x="697" y="160"/>
                  <a:pt x="697" y="160"/>
                  <a:pt x="697" y="160"/>
                </a:cubicBezTo>
                <a:cubicBezTo>
                  <a:pt x="696" y="160"/>
                  <a:pt x="696" y="160"/>
                  <a:pt x="696" y="160"/>
                </a:cubicBezTo>
                <a:cubicBezTo>
                  <a:pt x="568" y="0"/>
                  <a:pt x="568" y="0"/>
                  <a:pt x="568" y="0"/>
                </a:cubicBezTo>
                <a:cubicBezTo>
                  <a:pt x="343" y="12"/>
                  <a:pt x="195" y="100"/>
                  <a:pt x="184" y="104"/>
                </a:cubicBezTo>
                <a:cubicBezTo>
                  <a:pt x="177" y="106"/>
                  <a:pt x="172" y="111"/>
                  <a:pt x="166" y="115"/>
                </a:cubicBezTo>
                <a:cubicBezTo>
                  <a:pt x="160" y="119"/>
                  <a:pt x="153" y="121"/>
                  <a:pt x="148" y="126"/>
                </a:cubicBezTo>
                <a:cubicBezTo>
                  <a:pt x="141" y="132"/>
                  <a:pt x="135" y="139"/>
                  <a:pt x="130" y="147"/>
                </a:cubicBezTo>
                <a:cubicBezTo>
                  <a:pt x="126" y="152"/>
                  <a:pt x="122" y="156"/>
                  <a:pt x="118" y="162"/>
                </a:cubicBezTo>
                <a:cubicBezTo>
                  <a:pt x="114" y="171"/>
                  <a:pt x="112" y="180"/>
                  <a:pt x="110" y="189"/>
                </a:cubicBezTo>
                <a:cubicBezTo>
                  <a:pt x="108" y="194"/>
                  <a:pt x="105" y="199"/>
                  <a:pt x="105" y="205"/>
                </a:cubicBezTo>
                <a:cubicBezTo>
                  <a:pt x="7" y="1081"/>
                  <a:pt x="7" y="1081"/>
                  <a:pt x="7" y="1081"/>
                </a:cubicBezTo>
                <a:cubicBezTo>
                  <a:pt x="0" y="1148"/>
                  <a:pt x="48" y="1208"/>
                  <a:pt x="115" y="1215"/>
                </a:cubicBezTo>
                <a:cubicBezTo>
                  <a:pt x="119" y="1216"/>
                  <a:pt x="124" y="1216"/>
                  <a:pt x="128" y="1216"/>
                </a:cubicBezTo>
                <a:cubicBezTo>
                  <a:pt x="190" y="1216"/>
                  <a:pt x="242" y="1170"/>
                  <a:pt x="249" y="1108"/>
                </a:cubicBezTo>
                <a:cubicBezTo>
                  <a:pt x="338" y="310"/>
                  <a:pt x="338" y="310"/>
                  <a:pt x="338" y="310"/>
                </a:cubicBezTo>
                <a:cubicBezTo>
                  <a:pt x="348" y="306"/>
                  <a:pt x="360" y="303"/>
                  <a:pt x="372" y="300"/>
                </a:cubicBezTo>
                <a:cubicBezTo>
                  <a:pt x="372" y="1130"/>
                  <a:pt x="372" y="1130"/>
                  <a:pt x="372" y="1130"/>
                </a:cubicBezTo>
                <a:cubicBezTo>
                  <a:pt x="275" y="2335"/>
                  <a:pt x="275" y="2335"/>
                  <a:pt x="275" y="2335"/>
                </a:cubicBezTo>
                <a:cubicBezTo>
                  <a:pt x="268" y="2416"/>
                  <a:pt x="328" y="2486"/>
                  <a:pt x="409" y="2492"/>
                </a:cubicBezTo>
                <a:cubicBezTo>
                  <a:pt x="413" y="2493"/>
                  <a:pt x="417" y="2493"/>
                  <a:pt x="421" y="2493"/>
                </a:cubicBezTo>
                <a:cubicBezTo>
                  <a:pt x="496" y="2493"/>
                  <a:pt x="560" y="2435"/>
                  <a:pt x="566" y="2358"/>
                </a:cubicBezTo>
                <a:cubicBezTo>
                  <a:pt x="653" y="1270"/>
                  <a:pt x="653" y="1270"/>
                  <a:pt x="653" y="1270"/>
                </a:cubicBezTo>
                <a:cubicBezTo>
                  <a:pt x="672" y="1278"/>
                  <a:pt x="691" y="1282"/>
                  <a:pt x="712" y="1282"/>
                </a:cubicBezTo>
                <a:cubicBezTo>
                  <a:pt x="733" y="1282"/>
                  <a:pt x="753" y="1278"/>
                  <a:pt x="771" y="1270"/>
                </a:cubicBezTo>
                <a:cubicBezTo>
                  <a:pt x="859" y="2358"/>
                  <a:pt x="859" y="2358"/>
                  <a:pt x="859" y="2358"/>
                </a:cubicBezTo>
                <a:cubicBezTo>
                  <a:pt x="865" y="2435"/>
                  <a:pt x="929" y="2493"/>
                  <a:pt x="1004" y="2493"/>
                </a:cubicBezTo>
                <a:cubicBezTo>
                  <a:pt x="1008" y="2493"/>
                  <a:pt x="1012" y="2493"/>
                  <a:pt x="1016" y="2492"/>
                </a:cubicBezTo>
                <a:cubicBezTo>
                  <a:pt x="1097" y="2486"/>
                  <a:pt x="1156" y="2415"/>
                  <a:pt x="1150" y="2335"/>
                </a:cubicBezTo>
                <a:cubicBezTo>
                  <a:pt x="1053" y="1130"/>
                  <a:pt x="1053" y="1130"/>
                  <a:pt x="1053" y="1130"/>
                </a:cubicBezTo>
                <a:cubicBezTo>
                  <a:pt x="1053" y="300"/>
                  <a:pt x="1053" y="300"/>
                  <a:pt x="1053" y="300"/>
                </a:cubicBezTo>
                <a:cubicBezTo>
                  <a:pt x="1065" y="303"/>
                  <a:pt x="1076" y="306"/>
                  <a:pt x="1087" y="310"/>
                </a:cubicBezTo>
                <a:cubicBezTo>
                  <a:pt x="1176" y="1108"/>
                  <a:pt x="1176" y="1108"/>
                  <a:pt x="1176" y="1108"/>
                </a:cubicBezTo>
                <a:cubicBezTo>
                  <a:pt x="1182" y="1170"/>
                  <a:pt x="1235" y="1216"/>
                  <a:pt x="1296" y="1216"/>
                </a:cubicBezTo>
                <a:cubicBezTo>
                  <a:pt x="1301" y="1216"/>
                  <a:pt x="1305" y="1216"/>
                  <a:pt x="1310" y="1215"/>
                </a:cubicBezTo>
                <a:cubicBezTo>
                  <a:pt x="1377" y="1208"/>
                  <a:pt x="1425" y="1148"/>
                  <a:pt x="1417" y="1081"/>
                </a:cubicBezTo>
                <a:cubicBezTo>
                  <a:pt x="1320" y="205"/>
                  <a:pt x="1320" y="205"/>
                  <a:pt x="1320" y="205"/>
                </a:cubicBezTo>
                <a:cubicBezTo>
                  <a:pt x="1320" y="199"/>
                  <a:pt x="1317" y="194"/>
                  <a:pt x="1315" y="188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13" name="椭圆 12"/>
          <p:cNvSpPr/>
          <p:nvPr/>
        </p:nvSpPr>
        <p:spPr>
          <a:xfrm>
            <a:off x="3145068" y="3726340"/>
            <a:ext cx="418304" cy="45719"/>
          </a:xfrm>
          <a:prstGeom prst="ellipse">
            <a:avLst/>
          </a:prstGeom>
          <a:solidFill>
            <a:srgbClr val="D9D9D9">
              <a:alpha val="3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16"/>
          <p:cNvSpPr>
            <a:spLocks/>
          </p:cNvSpPr>
          <p:nvPr/>
        </p:nvSpPr>
        <p:spPr bwMode="auto">
          <a:xfrm>
            <a:off x="5555492" y="2862120"/>
            <a:ext cx="502374" cy="879051"/>
          </a:xfrm>
          <a:custGeom>
            <a:avLst/>
            <a:gdLst>
              <a:gd name="T0" fmla="*/ 1315 w 1425"/>
              <a:gd name="T1" fmla="*/ 188 h 2493"/>
              <a:gd name="T2" fmla="*/ 1307 w 1425"/>
              <a:gd name="T3" fmla="*/ 162 h 2493"/>
              <a:gd name="T4" fmla="*/ 1295 w 1425"/>
              <a:gd name="T5" fmla="*/ 146 h 2493"/>
              <a:gd name="T6" fmla="*/ 1277 w 1425"/>
              <a:gd name="T7" fmla="*/ 126 h 2493"/>
              <a:gd name="T8" fmla="*/ 1259 w 1425"/>
              <a:gd name="T9" fmla="*/ 115 h 2493"/>
              <a:gd name="T10" fmla="*/ 1241 w 1425"/>
              <a:gd name="T11" fmla="*/ 104 h 2493"/>
              <a:gd name="T12" fmla="*/ 857 w 1425"/>
              <a:gd name="T13" fmla="*/ 0 h 2493"/>
              <a:gd name="T14" fmla="*/ 729 w 1425"/>
              <a:gd name="T15" fmla="*/ 160 h 2493"/>
              <a:gd name="T16" fmla="*/ 728 w 1425"/>
              <a:gd name="T17" fmla="*/ 160 h 2493"/>
              <a:gd name="T18" fmla="*/ 697 w 1425"/>
              <a:gd name="T19" fmla="*/ 160 h 2493"/>
              <a:gd name="T20" fmla="*/ 696 w 1425"/>
              <a:gd name="T21" fmla="*/ 160 h 2493"/>
              <a:gd name="T22" fmla="*/ 568 w 1425"/>
              <a:gd name="T23" fmla="*/ 0 h 2493"/>
              <a:gd name="T24" fmla="*/ 184 w 1425"/>
              <a:gd name="T25" fmla="*/ 104 h 2493"/>
              <a:gd name="T26" fmla="*/ 166 w 1425"/>
              <a:gd name="T27" fmla="*/ 115 h 2493"/>
              <a:gd name="T28" fmla="*/ 148 w 1425"/>
              <a:gd name="T29" fmla="*/ 126 h 2493"/>
              <a:gd name="T30" fmla="*/ 130 w 1425"/>
              <a:gd name="T31" fmla="*/ 147 h 2493"/>
              <a:gd name="T32" fmla="*/ 118 w 1425"/>
              <a:gd name="T33" fmla="*/ 162 h 2493"/>
              <a:gd name="T34" fmla="*/ 110 w 1425"/>
              <a:gd name="T35" fmla="*/ 189 h 2493"/>
              <a:gd name="T36" fmla="*/ 105 w 1425"/>
              <a:gd name="T37" fmla="*/ 205 h 2493"/>
              <a:gd name="T38" fmla="*/ 7 w 1425"/>
              <a:gd name="T39" fmla="*/ 1081 h 2493"/>
              <a:gd name="T40" fmla="*/ 115 w 1425"/>
              <a:gd name="T41" fmla="*/ 1215 h 2493"/>
              <a:gd name="T42" fmla="*/ 128 w 1425"/>
              <a:gd name="T43" fmla="*/ 1216 h 2493"/>
              <a:gd name="T44" fmla="*/ 249 w 1425"/>
              <a:gd name="T45" fmla="*/ 1108 h 2493"/>
              <a:gd name="T46" fmla="*/ 338 w 1425"/>
              <a:gd name="T47" fmla="*/ 310 h 2493"/>
              <a:gd name="T48" fmla="*/ 372 w 1425"/>
              <a:gd name="T49" fmla="*/ 300 h 2493"/>
              <a:gd name="T50" fmla="*/ 372 w 1425"/>
              <a:gd name="T51" fmla="*/ 1130 h 2493"/>
              <a:gd name="T52" fmla="*/ 275 w 1425"/>
              <a:gd name="T53" fmla="*/ 2335 h 2493"/>
              <a:gd name="T54" fmla="*/ 409 w 1425"/>
              <a:gd name="T55" fmla="*/ 2492 h 2493"/>
              <a:gd name="T56" fmla="*/ 421 w 1425"/>
              <a:gd name="T57" fmla="*/ 2493 h 2493"/>
              <a:gd name="T58" fmla="*/ 566 w 1425"/>
              <a:gd name="T59" fmla="*/ 2358 h 2493"/>
              <a:gd name="T60" fmla="*/ 653 w 1425"/>
              <a:gd name="T61" fmla="*/ 1270 h 2493"/>
              <a:gd name="T62" fmla="*/ 712 w 1425"/>
              <a:gd name="T63" fmla="*/ 1282 h 2493"/>
              <a:gd name="T64" fmla="*/ 771 w 1425"/>
              <a:gd name="T65" fmla="*/ 1270 h 2493"/>
              <a:gd name="T66" fmla="*/ 859 w 1425"/>
              <a:gd name="T67" fmla="*/ 2358 h 2493"/>
              <a:gd name="T68" fmla="*/ 1004 w 1425"/>
              <a:gd name="T69" fmla="*/ 2493 h 2493"/>
              <a:gd name="T70" fmla="*/ 1016 w 1425"/>
              <a:gd name="T71" fmla="*/ 2492 h 2493"/>
              <a:gd name="T72" fmla="*/ 1150 w 1425"/>
              <a:gd name="T73" fmla="*/ 2335 h 2493"/>
              <a:gd name="T74" fmla="*/ 1053 w 1425"/>
              <a:gd name="T75" fmla="*/ 1130 h 2493"/>
              <a:gd name="T76" fmla="*/ 1053 w 1425"/>
              <a:gd name="T77" fmla="*/ 300 h 2493"/>
              <a:gd name="T78" fmla="*/ 1087 w 1425"/>
              <a:gd name="T79" fmla="*/ 310 h 2493"/>
              <a:gd name="T80" fmla="*/ 1176 w 1425"/>
              <a:gd name="T81" fmla="*/ 1108 h 2493"/>
              <a:gd name="T82" fmla="*/ 1296 w 1425"/>
              <a:gd name="T83" fmla="*/ 1216 h 2493"/>
              <a:gd name="T84" fmla="*/ 1310 w 1425"/>
              <a:gd name="T85" fmla="*/ 1215 h 2493"/>
              <a:gd name="T86" fmla="*/ 1417 w 1425"/>
              <a:gd name="T87" fmla="*/ 1081 h 2493"/>
              <a:gd name="T88" fmla="*/ 1320 w 1425"/>
              <a:gd name="T89" fmla="*/ 205 h 2493"/>
              <a:gd name="T90" fmla="*/ 1315 w 1425"/>
              <a:gd name="T91" fmla="*/ 188 h 24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1425" h="2493">
                <a:moveTo>
                  <a:pt x="1315" y="188"/>
                </a:moveTo>
                <a:cubicBezTo>
                  <a:pt x="1313" y="179"/>
                  <a:pt x="1311" y="171"/>
                  <a:pt x="1307" y="162"/>
                </a:cubicBezTo>
                <a:cubicBezTo>
                  <a:pt x="1304" y="156"/>
                  <a:pt x="1299" y="151"/>
                  <a:pt x="1295" y="146"/>
                </a:cubicBezTo>
                <a:cubicBezTo>
                  <a:pt x="1289" y="139"/>
                  <a:pt x="1284" y="132"/>
                  <a:pt x="1277" y="126"/>
                </a:cubicBezTo>
                <a:cubicBezTo>
                  <a:pt x="1272" y="121"/>
                  <a:pt x="1265" y="118"/>
                  <a:pt x="1259" y="115"/>
                </a:cubicBezTo>
                <a:cubicBezTo>
                  <a:pt x="1253" y="111"/>
                  <a:pt x="1248" y="106"/>
                  <a:pt x="1241" y="104"/>
                </a:cubicBezTo>
                <a:cubicBezTo>
                  <a:pt x="1230" y="100"/>
                  <a:pt x="1082" y="12"/>
                  <a:pt x="857" y="0"/>
                </a:cubicBezTo>
                <a:cubicBezTo>
                  <a:pt x="729" y="160"/>
                  <a:pt x="729" y="160"/>
                  <a:pt x="729" y="160"/>
                </a:cubicBezTo>
                <a:cubicBezTo>
                  <a:pt x="728" y="160"/>
                  <a:pt x="728" y="160"/>
                  <a:pt x="728" y="160"/>
                </a:cubicBezTo>
                <a:cubicBezTo>
                  <a:pt x="697" y="160"/>
                  <a:pt x="697" y="160"/>
                  <a:pt x="697" y="160"/>
                </a:cubicBezTo>
                <a:cubicBezTo>
                  <a:pt x="696" y="160"/>
                  <a:pt x="696" y="160"/>
                  <a:pt x="696" y="160"/>
                </a:cubicBezTo>
                <a:cubicBezTo>
                  <a:pt x="568" y="0"/>
                  <a:pt x="568" y="0"/>
                  <a:pt x="568" y="0"/>
                </a:cubicBezTo>
                <a:cubicBezTo>
                  <a:pt x="343" y="12"/>
                  <a:pt x="195" y="100"/>
                  <a:pt x="184" y="104"/>
                </a:cubicBezTo>
                <a:cubicBezTo>
                  <a:pt x="177" y="106"/>
                  <a:pt x="172" y="111"/>
                  <a:pt x="166" y="115"/>
                </a:cubicBezTo>
                <a:cubicBezTo>
                  <a:pt x="160" y="119"/>
                  <a:pt x="153" y="121"/>
                  <a:pt x="148" y="126"/>
                </a:cubicBezTo>
                <a:cubicBezTo>
                  <a:pt x="141" y="132"/>
                  <a:pt x="135" y="139"/>
                  <a:pt x="130" y="147"/>
                </a:cubicBezTo>
                <a:cubicBezTo>
                  <a:pt x="126" y="152"/>
                  <a:pt x="122" y="156"/>
                  <a:pt x="118" y="162"/>
                </a:cubicBezTo>
                <a:cubicBezTo>
                  <a:pt x="114" y="171"/>
                  <a:pt x="112" y="180"/>
                  <a:pt x="110" y="189"/>
                </a:cubicBezTo>
                <a:cubicBezTo>
                  <a:pt x="108" y="194"/>
                  <a:pt x="105" y="199"/>
                  <a:pt x="105" y="205"/>
                </a:cubicBezTo>
                <a:cubicBezTo>
                  <a:pt x="7" y="1081"/>
                  <a:pt x="7" y="1081"/>
                  <a:pt x="7" y="1081"/>
                </a:cubicBezTo>
                <a:cubicBezTo>
                  <a:pt x="0" y="1148"/>
                  <a:pt x="48" y="1208"/>
                  <a:pt x="115" y="1215"/>
                </a:cubicBezTo>
                <a:cubicBezTo>
                  <a:pt x="119" y="1216"/>
                  <a:pt x="124" y="1216"/>
                  <a:pt x="128" y="1216"/>
                </a:cubicBezTo>
                <a:cubicBezTo>
                  <a:pt x="190" y="1216"/>
                  <a:pt x="242" y="1170"/>
                  <a:pt x="249" y="1108"/>
                </a:cubicBezTo>
                <a:cubicBezTo>
                  <a:pt x="338" y="310"/>
                  <a:pt x="338" y="310"/>
                  <a:pt x="338" y="310"/>
                </a:cubicBezTo>
                <a:cubicBezTo>
                  <a:pt x="348" y="306"/>
                  <a:pt x="360" y="303"/>
                  <a:pt x="372" y="300"/>
                </a:cubicBezTo>
                <a:cubicBezTo>
                  <a:pt x="372" y="1130"/>
                  <a:pt x="372" y="1130"/>
                  <a:pt x="372" y="1130"/>
                </a:cubicBezTo>
                <a:cubicBezTo>
                  <a:pt x="275" y="2335"/>
                  <a:pt x="275" y="2335"/>
                  <a:pt x="275" y="2335"/>
                </a:cubicBezTo>
                <a:cubicBezTo>
                  <a:pt x="268" y="2416"/>
                  <a:pt x="328" y="2486"/>
                  <a:pt x="409" y="2492"/>
                </a:cubicBezTo>
                <a:cubicBezTo>
                  <a:pt x="413" y="2493"/>
                  <a:pt x="417" y="2493"/>
                  <a:pt x="421" y="2493"/>
                </a:cubicBezTo>
                <a:cubicBezTo>
                  <a:pt x="496" y="2493"/>
                  <a:pt x="560" y="2435"/>
                  <a:pt x="566" y="2358"/>
                </a:cubicBezTo>
                <a:cubicBezTo>
                  <a:pt x="653" y="1270"/>
                  <a:pt x="653" y="1270"/>
                  <a:pt x="653" y="1270"/>
                </a:cubicBezTo>
                <a:cubicBezTo>
                  <a:pt x="672" y="1278"/>
                  <a:pt x="691" y="1282"/>
                  <a:pt x="712" y="1282"/>
                </a:cubicBezTo>
                <a:cubicBezTo>
                  <a:pt x="733" y="1282"/>
                  <a:pt x="753" y="1278"/>
                  <a:pt x="771" y="1270"/>
                </a:cubicBezTo>
                <a:cubicBezTo>
                  <a:pt x="859" y="2358"/>
                  <a:pt x="859" y="2358"/>
                  <a:pt x="859" y="2358"/>
                </a:cubicBezTo>
                <a:cubicBezTo>
                  <a:pt x="865" y="2435"/>
                  <a:pt x="929" y="2493"/>
                  <a:pt x="1004" y="2493"/>
                </a:cubicBezTo>
                <a:cubicBezTo>
                  <a:pt x="1008" y="2493"/>
                  <a:pt x="1012" y="2493"/>
                  <a:pt x="1016" y="2492"/>
                </a:cubicBezTo>
                <a:cubicBezTo>
                  <a:pt x="1097" y="2486"/>
                  <a:pt x="1156" y="2415"/>
                  <a:pt x="1150" y="2335"/>
                </a:cubicBezTo>
                <a:cubicBezTo>
                  <a:pt x="1053" y="1130"/>
                  <a:pt x="1053" y="1130"/>
                  <a:pt x="1053" y="1130"/>
                </a:cubicBezTo>
                <a:cubicBezTo>
                  <a:pt x="1053" y="300"/>
                  <a:pt x="1053" y="300"/>
                  <a:pt x="1053" y="300"/>
                </a:cubicBezTo>
                <a:cubicBezTo>
                  <a:pt x="1065" y="303"/>
                  <a:pt x="1076" y="306"/>
                  <a:pt x="1087" y="310"/>
                </a:cubicBezTo>
                <a:cubicBezTo>
                  <a:pt x="1176" y="1108"/>
                  <a:pt x="1176" y="1108"/>
                  <a:pt x="1176" y="1108"/>
                </a:cubicBezTo>
                <a:cubicBezTo>
                  <a:pt x="1182" y="1170"/>
                  <a:pt x="1235" y="1216"/>
                  <a:pt x="1296" y="1216"/>
                </a:cubicBezTo>
                <a:cubicBezTo>
                  <a:pt x="1301" y="1216"/>
                  <a:pt x="1305" y="1216"/>
                  <a:pt x="1310" y="1215"/>
                </a:cubicBezTo>
                <a:cubicBezTo>
                  <a:pt x="1377" y="1208"/>
                  <a:pt x="1425" y="1148"/>
                  <a:pt x="1417" y="1081"/>
                </a:cubicBezTo>
                <a:cubicBezTo>
                  <a:pt x="1320" y="205"/>
                  <a:pt x="1320" y="205"/>
                  <a:pt x="1320" y="205"/>
                </a:cubicBezTo>
                <a:cubicBezTo>
                  <a:pt x="1320" y="199"/>
                  <a:pt x="1317" y="194"/>
                  <a:pt x="1315" y="188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15" name="椭圆 14"/>
          <p:cNvSpPr/>
          <p:nvPr/>
        </p:nvSpPr>
        <p:spPr>
          <a:xfrm>
            <a:off x="5597527" y="3723518"/>
            <a:ext cx="418304" cy="45719"/>
          </a:xfrm>
          <a:prstGeom prst="ellipse">
            <a:avLst/>
          </a:prstGeom>
          <a:solidFill>
            <a:srgbClr val="D9D9D9">
              <a:alpha val="3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16"/>
          <p:cNvSpPr>
            <a:spLocks/>
          </p:cNvSpPr>
          <p:nvPr/>
        </p:nvSpPr>
        <p:spPr bwMode="auto">
          <a:xfrm>
            <a:off x="6438900" y="2864942"/>
            <a:ext cx="502374" cy="879051"/>
          </a:xfrm>
          <a:custGeom>
            <a:avLst/>
            <a:gdLst>
              <a:gd name="T0" fmla="*/ 1315 w 1425"/>
              <a:gd name="T1" fmla="*/ 188 h 2493"/>
              <a:gd name="T2" fmla="*/ 1307 w 1425"/>
              <a:gd name="T3" fmla="*/ 162 h 2493"/>
              <a:gd name="T4" fmla="*/ 1295 w 1425"/>
              <a:gd name="T5" fmla="*/ 146 h 2493"/>
              <a:gd name="T6" fmla="*/ 1277 w 1425"/>
              <a:gd name="T7" fmla="*/ 126 h 2493"/>
              <a:gd name="T8" fmla="*/ 1259 w 1425"/>
              <a:gd name="T9" fmla="*/ 115 h 2493"/>
              <a:gd name="T10" fmla="*/ 1241 w 1425"/>
              <a:gd name="T11" fmla="*/ 104 h 2493"/>
              <a:gd name="T12" fmla="*/ 857 w 1425"/>
              <a:gd name="T13" fmla="*/ 0 h 2493"/>
              <a:gd name="T14" fmla="*/ 729 w 1425"/>
              <a:gd name="T15" fmla="*/ 160 h 2493"/>
              <a:gd name="T16" fmla="*/ 728 w 1425"/>
              <a:gd name="T17" fmla="*/ 160 h 2493"/>
              <a:gd name="T18" fmla="*/ 697 w 1425"/>
              <a:gd name="T19" fmla="*/ 160 h 2493"/>
              <a:gd name="T20" fmla="*/ 696 w 1425"/>
              <a:gd name="T21" fmla="*/ 160 h 2493"/>
              <a:gd name="T22" fmla="*/ 568 w 1425"/>
              <a:gd name="T23" fmla="*/ 0 h 2493"/>
              <a:gd name="T24" fmla="*/ 184 w 1425"/>
              <a:gd name="T25" fmla="*/ 104 h 2493"/>
              <a:gd name="T26" fmla="*/ 166 w 1425"/>
              <a:gd name="T27" fmla="*/ 115 h 2493"/>
              <a:gd name="T28" fmla="*/ 148 w 1425"/>
              <a:gd name="T29" fmla="*/ 126 h 2493"/>
              <a:gd name="T30" fmla="*/ 130 w 1425"/>
              <a:gd name="T31" fmla="*/ 147 h 2493"/>
              <a:gd name="T32" fmla="*/ 118 w 1425"/>
              <a:gd name="T33" fmla="*/ 162 h 2493"/>
              <a:gd name="T34" fmla="*/ 110 w 1425"/>
              <a:gd name="T35" fmla="*/ 189 h 2493"/>
              <a:gd name="T36" fmla="*/ 105 w 1425"/>
              <a:gd name="T37" fmla="*/ 205 h 2493"/>
              <a:gd name="T38" fmla="*/ 7 w 1425"/>
              <a:gd name="T39" fmla="*/ 1081 h 2493"/>
              <a:gd name="T40" fmla="*/ 115 w 1425"/>
              <a:gd name="T41" fmla="*/ 1215 h 2493"/>
              <a:gd name="T42" fmla="*/ 128 w 1425"/>
              <a:gd name="T43" fmla="*/ 1216 h 2493"/>
              <a:gd name="T44" fmla="*/ 249 w 1425"/>
              <a:gd name="T45" fmla="*/ 1108 h 2493"/>
              <a:gd name="T46" fmla="*/ 338 w 1425"/>
              <a:gd name="T47" fmla="*/ 310 h 2493"/>
              <a:gd name="T48" fmla="*/ 372 w 1425"/>
              <a:gd name="T49" fmla="*/ 300 h 2493"/>
              <a:gd name="T50" fmla="*/ 372 w 1425"/>
              <a:gd name="T51" fmla="*/ 1130 h 2493"/>
              <a:gd name="T52" fmla="*/ 275 w 1425"/>
              <a:gd name="T53" fmla="*/ 2335 h 2493"/>
              <a:gd name="T54" fmla="*/ 409 w 1425"/>
              <a:gd name="T55" fmla="*/ 2492 h 2493"/>
              <a:gd name="T56" fmla="*/ 421 w 1425"/>
              <a:gd name="T57" fmla="*/ 2493 h 2493"/>
              <a:gd name="T58" fmla="*/ 566 w 1425"/>
              <a:gd name="T59" fmla="*/ 2358 h 2493"/>
              <a:gd name="T60" fmla="*/ 653 w 1425"/>
              <a:gd name="T61" fmla="*/ 1270 h 2493"/>
              <a:gd name="T62" fmla="*/ 712 w 1425"/>
              <a:gd name="T63" fmla="*/ 1282 h 2493"/>
              <a:gd name="T64" fmla="*/ 771 w 1425"/>
              <a:gd name="T65" fmla="*/ 1270 h 2493"/>
              <a:gd name="T66" fmla="*/ 859 w 1425"/>
              <a:gd name="T67" fmla="*/ 2358 h 2493"/>
              <a:gd name="T68" fmla="*/ 1004 w 1425"/>
              <a:gd name="T69" fmla="*/ 2493 h 2493"/>
              <a:gd name="T70" fmla="*/ 1016 w 1425"/>
              <a:gd name="T71" fmla="*/ 2492 h 2493"/>
              <a:gd name="T72" fmla="*/ 1150 w 1425"/>
              <a:gd name="T73" fmla="*/ 2335 h 2493"/>
              <a:gd name="T74" fmla="*/ 1053 w 1425"/>
              <a:gd name="T75" fmla="*/ 1130 h 2493"/>
              <a:gd name="T76" fmla="*/ 1053 w 1425"/>
              <a:gd name="T77" fmla="*/ 300 h 2493"/>
              <a:gd name="T78" fmla="*/ 1087 w 1425"/>
              <a:gd name="T79" fmla="*/ 310 h 2493"/>
              <a:gd name="T80" fmla="*/ 1176 w 1425"/>
              <a:gd name="T81" fmla="*/ 1108 h 2493"/>
              <a:gd name="T82" fmla="*/ 1296 w 1425"/>
              <a:gd name="T83" fmla="*/ 1216 h 2493"/>
              <a:gd name="T84" fmla="*/ 1310 w 1425"/>
              <a:gd name="T85" fmla="*/ 1215 h 2493"/>
              <a:gd name="T86" fmla="*/ 1417 w 1425"/>
              <a:gd name="T87" fmla="*/ 1081 h 2493"/>
              <a:gd name="T88" fmla="*/ 1320 w 1425"/>
              <a:gd name="T89" fmla="*/ 205 h 2493"/>
              <a:gd name="T90" fmla="*/ 1315 w 1425"/>
              <a:gd name="T91" fmla="*/ 188 h 24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1425" h="2493">
                <a:moveTo>
                  <a:pt x="1315" y="188"/>
                </a:moveTo>
                <a:cubicBezTo>
                  <a:pt x="1313" y="179"/>
                  <a:pt x="1311" y="171"/>
                  <a:pt x="1307" y="162"/>
                </a:cubicBezTo>
                <a:cubicBezTo>
                  <a:pt x="1304" y="156"/>
                  <a:pt x="1299" y="151"/>
                  <a:pt x="1295" y="146"/>
                </a:cubicBezTo>
                <a:cubicBezTo>
                  <a:pt x="1289" y="139"/>
                  <a:pt x="1284" y="132"/>
                  <a:pt x="1277" y="126"/>
                </a:cubicBezTo>
                <a:cubicBezTo>
                  <a:pt x="1272" y="121"/>
                  <a:pt x="1265" y="118"/>
                  <a:pt x="1259" y="115"/>
                </a:cubicBezTo>
                <a:cubicBezTo>
                  <a:pt x="1253" y="111"/>
                  <a:pt x="1248" y="106"/>
                  <a:pt x="1241" y="104"/>
                </a:cubicBezTo>
                <a:cubicBezTo>
                  <a:pt x="1230" y="100"/>
                  <a:pt x="1082" y="12"/>
                  <a:pt x="857" y="0"/>
                </a:cubicBezTo>
                <a:cubicBezTo>
                  <a:pt x="729" y="160"/>
                  <a:pt x="729" y="160"/>
                  <a:pt x="729" y="160"/>
                </a:cubicBezTo>
                <a:cubicBezTo>
                  <a:pt x="728" y="160"/>
                  <a:pt x="728" y="160"/>
                  <a:pt x="728" y="160"/>
                </a:cubicBezTo>
                <a:cubicBezTo>
                  <a:pt x="697" y="160"/>
                  <a:pt x="697" y="160"/>
                  <a:pt x="697" y="160"/>
                </a:cubicBezTo>
                <a:cubicBezTo>
                  <a:pt x="696" y="160"/>
                  <a:pt x="696" y="160"/>
                  <a:pt x="696" y="160"/>
                </a:cubicBezTo>
                <a:cubicBezTo>
                  <a:pt x="568" y="0"/>
                  <a:pt x="568" y="0"/>
                  <a:pt x="568" y="0"/>
                </a:cubicBezTo>
                <a:cubicBezTo>
                  <a:pt x="343" y="12"/>
                  <a:pt x="195" y="100"/>
                  <a:pt x="184" y="104"/>
                </a:cubicBezTo>
                <a:cubicBezTo>
                  <a:pt x="177" y="106"/>
                  <a:pt x="172" y="111"/>
                  <a:pt x="166" y="115"/>
                </a:cubicBezTo>
                <a:cubicBezTo>
                  <a:pt x="160" y="119"/>
                  <a:pt x="153" y="121"/>
                  <a:pt x="148" y="126"/>
                </a:cubicBezTo>
                <a:cubicBezTo>
                  <a:pt x="141" y="132"/>
                  <a:pt x="135" y="139"/>
                  <a:pt x="130" y="147"/>
                </a:cubicBezTo>
                <a:cubicBezTo>
                  <a:pt x="126" y="152"/>
                  <a:pt x="122" y="156"/>
                  <a:pt x="118" y="162"/>
                </a:cubicBezTo>
                <a:cubicBezTo>
                  <a:pt x="114" y="171"/>
                  <a:pt x="112" y="180"/>
                  <a:pt x="110" y="189"/>
                </a:cubicBezTo>
                <a:cubicBezTo>
                  <a:pt x="108" y="194"/>
                  <a:pt x="105" y="199"/>
                  <a:pt x="105" y="205"/>
                </a:cubicBezTo>
                <a:cubicBezTo>
                  <a:pt x="7" y="1081"/>
                  <a:pt x="7" y="1081"/>
                  <a:pt x="7" y="1081"/>
                </a:cubicBezTo>
                <a:cubicBezTo>
                  <a:pt x="0" y="1148"/>
                  <a:pt x="48" y="1208"/>
                  <a:pt x="115" y="1215"/>
                </a:cubicBezTo>
                <a:cubicBezTo>
                  <a:pt x="119" y="1216"/>
                  <a:pt x="124" y="1216"/>
                  <a:pt x="128" y="1216"/>
                </a:cubicBezTo>
                <a:cubicBezTo>
                  <a:pt x="190" y="1216"/>
                  <a:pt x="242" y="1170"/>
                  <a:pt x="249" y="1108"/>
                </a:cubicBezTo>
                <a:cubicBezTo>
                  <a:pt x="338" y="310"/>
                  <a:pt x="338" y="310"/>
                  <a:pt x="338" y="310"/>
                </a:cubicBezTo>
                <a:cubicBezTo>
                  <a:pt x="348" y="306"/>
                  <a:pt x="360" y="303"/>
                  <a:pt x="372" y="300"/>
                </a:cubicBezTo>
                <a:cubicBezTo>
                  <a:pt x="372" y="1130"/>
                  <a:pt x="372" y="1130"/>
                  <a:pt x="372" y="1130"/>
                </a:cubicBezTo>
                <a:cubicBezTo>
                  <a:pt x="275" y="2335"/>
                  <a:pt x="275" y="2335"/>
                  <a:pt x="275" y="2335"/>
                </a:cubicBezTo>
                <a:cubicBezTo>
                  <a:pt x="268" y="2416"/>
                  <a:pt x="328" y="2486"/>
                  <a:pt x="409" y="2492"/>
                </a:cubicBezTo>
                <a:cubicBezTo>
                  <a:pt x="413" y="2493"/>
                  <a:pt x="417" y="2493"/>
                  <a:pt x="421" y="2493"/>
                </a:cubicBezTo>
                <a:cubicBezTo>
                  <a:pt x="496" y="2493"/>
                  <a:pt x="560" y="2435"/>
                  <a:pt x="566" y="2358"/>
                </a:cubicBezTo>
                <a:cubicBezTo>
                  <a:pt x="653" y="1270"/>
                  <a:pt x="653" y="1270"/>
                  <a:pt x="653" y="1270"/>
                </a:cubicBezTo>
                <a:cubicBezTo>
                  <a:pt x="672" y="1278"/>
                  <a:pt x="691" y="1282"/>
                  <a:pt x="712" y="1282"/>
                </a:cubicBezTo>
                <a:cubicBezTo>
                  <a:pt x="733" y="1282"/>
                  <a:pt x="753" y="1278"/>
                  <a:pt x="771" y="1270"/>
                </a:cubicBezTo>
                <a:cubicBezTo>
                  <a:pt x="859" y="2358"/>
                  <a:pt x="859" y="2358"/>
                  <a:pt x="859" y="2358"/>
                </a:cubicBezTo>
                <a:cubicBezTo>
                  <a:pt x="865" y="2435"/>
                  <a:pt x="929" y="2493"/>
                  <a:pt x="1004" y="2493"/>
                </a:cubicBezTo>
                <a:cubicBezTo>
                  <a:pt x="1008" y="2493"/>
                  <a:pt x="1012" y="2493"/>
                  <a:pt x="1016" y="2492"/>
                </a:cubicBezTo>
                <a:cubicBezTo>
                  <a:pt x="1097" y="2486"/>
                  <a:pt x="1156" y="2415"/>
                  <a:pt x="1150" y="2335"/>
                </a:cubicBezTo>
                <a:cubicBezTo>
                  <a:pt x="1053" y="1130"/>
                  <a:pt x="1053" y="1130"/>
                  <a:pt x="1053" y="1130"/>
                </a:cubicBezTo>
                <a:cubicBezTo>
                  <a:pt x="1053" y="300"/>
                  <a:pt x="1053" y="300"/>
                  <a:pt x="1053" y="300"/>
                </a:cubicBezTo>
                <a:cubicBezTo>
                  <a:pt x="1065" y="303"/>
                  <a:pt x="1076" y="306"/>
                  <a:pt x="1087" y="310"/>
                </a:cubicBezTo>
                <a:cubicBezTo>
                  <a:pt x="1176" y="1108"/>
                  <a:pt x="1176" y="1108"/>
                  <a:pt x="1176" y="1108"/>
                </a:cubicBezTo>
                <a:cubicBezTo>
                  <a:pt x="1182" y="1170"/>
                  <a:pt x="1235" y="1216"/>
                  <a:pt x="1296" y="1216"/>
                </a:cubicBezTo>
                <a:cubicBezTo>
                  <a:pt x="1301" y="1216"/>
                  <a:pt x="1305" y="1216"/>
                  <a:pt x="1310" y="1215"/>
                </a:cubicBezTo>
                <a:cubicBezTo>
                  <a:pt x="1377" y="1208"/>
                  <a:pt x="1425" y="1148"/>
                  <a:pt x="1417" y="1081"/>
                </a:cubicBezTo>
                <a:cubicBezTo>
                  <a:pt x="1320" y="205"/>
                  <a:pt x="1320" y="205"/>
                  <a:pt x="1320" y="205"/>
                </a:cubicBezTo>
                <a:cubicBezTo>
                  <a:pt x="1320" y="199"/>
                  <a:pt x="1317" y="194"/>
                  <a:pt x="1315" y="188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17" name="椭圆 16"/>
          <p:cNvSpPr/>
          <p:nvPr/>
        </p:nvSpPr>
        <p:spPr>
          <a:xfrm>
            <a:off x="6480935" y="3726340"/>
            <a:ext cx="418304" cy="45719"/>
          </a:xfrm>
          <a:prstGeom prst="ellipse">
            <a:avLst/>
          </a:prstGeom>
          <a:solidFill>
            <a:srgbClr val="D9D9D9">
              <a:alpha val="3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16"/>
          <p:cNvSpPr>
            <a:spLocks/>
          </p:cNvSpPr>
          <p:nvPr/>
        </p:nvSpPr>
        <p:spPr bwMode="auto">
          <a:xfrm>
            <a:off x="7327900" y="2864942"/>
            <a:ext cx="502374" cy="879051"/>
          </a:xfrm>
          <a:custGeom>
            <a:avLst/>
            <a:gdLst>
              <a:gd name="T0" fmla="*/ 1315 w 1425"/>
              <a:gd name="T1" fmla="*/ 188 h 2493"/>
              <a:gd name="T2" fmla="*/ 1307 w 1425"/>
              <a:gd name="T3" fmla="*/ 162 h 2493"/>
              <a:gd name="T4" fmla="*/ 1295 w 1425"/>
              <a:gd name="T5" fmla="*/ 146 h 2493"/>
              <a:gd name="T6" fmla="*/ 1277 w 1425"/>
              <a:gd name="T7" fmla="*/ 126 h 2493"/>
              <a:gd name="T8" fmla="*/ 1259 w 1425"/>
              <a:gd name="T9" fmla="*/ 115 h 2493"/>
              <a:gd name="T10" fmla="*/ 1241 w 1425"/>
              <a:gd name="T11" fmla="*/ 104 h 2493"/>
              <a:gd name="T12" fmla="*/ 857 w 1425"/>
              <a:gd name="T13" fmla="*/ 0 h 2493"/>
              <a:gd name="T14" fmla="*/ 729 w 1425"/>
              <a:gd name="T15" fmla="*/ 160 h 2493"/>
              <a:gd name="T16" fmla="*/ 728 w 1425"/>
              <a:gd name="T17" fmla="*/ 160 h 2493"/>
              <a:gd name="T18" fmla="*/ 697 w 1425"/>
              <a:gd name="T19" fmla="*/ 160 h 2493"/>
              <a:gd name="T20" fmla="*/ 696 w 1425"/>
              <a:gd name="T21" fmla="*/ 160 h 2493"/>
              <a:gd name="T22" fmla="*/ 568 w 1425"/>
              <a:gd name="T23" fmla="*/ 0 h 2493"/>
              <a:gd name="T24" fmla="*/ 184 w 1425"/>
              <a:gd name="T25" fmla="*/ 104 h 2493"/>
              <a:gd name="T26" fmla="*/ 166 w 1425"/>
              <a:gd name="T27" fmla="*/ 115 h 2493"/>
              <a:gd name="T28" fmla="*/ 148 w 1425"/>
              <a:gd name="T29" fmla="*/ 126 h 2493"/>
              <a:gd name="T30" fmla="*/ 130 w 1425"/>
              <a:gd name="T31" fmla="*/ 147 h 2493"/>
              <a:gd name="T32" fmla="*/ 118 w 1425"/>
              <a:gd name="T33" fmla="*/ 162 h 2493"/>
              <a:gd name="T34" fmla="*/ 110 w 1425"/>
              <a:gd name="T35" fmla="*/ 189 h 2493"/>
              <a:gd name="T36" fmla="*/ 105 w 1425"/>
              <a:gd name="T37" fmla="*/ 205 h 2493"/>
              <a:gd name="T38" fmla="*/ 7 w 1425"/>
              <a:gd name="T39" fmla="*/ 1081 h 2493"/>
              <a:gd name="T40" fmla="*/ 115 w 1425"/>
              <a:gd name="T41" fmla="*/ 1215 h 2493"/>
              <a:gd name="T42" fmla="*/ 128 w 1425"/>
              <a:gd name="T43" fmla="*/ 1216 h 2493"/>
              <a:gd name="T44" fmla="*/ 249 w 1425"/>
              <a:gd name="T45" fmla="*/ 1108 h 2493"/>
              <a:gd name="T46" fmla="*/ 338 w 1425"/>
              <a:gd name="T47" fmla="*/ 310 h 2493"/>
              <a:gd name="T48" fmla="*/ 372 w 1425"/>
              <a:gd name="T49" fmla="*/ 300 h 2493"/>
              <a:gd name="T50" fmla="*/ 372 w 1425"/>
              <a:gd name="T51" fmla="*/ 1130 h 2493"/>
              <a:gd name="T52" fmla="*/ 275 w 1425"/>
              <a:gd name="T53" fmla="*/ 2335 h 2493"/>
              <a:gd name="T54" fmla="*/ 409 w 1425"/>
              <a:gd name="T55" fmla="*/ 2492 h 2493"/>
              <a:gd name="T56" fmla="*/ 421 w 1425"/>
              <a:gd name="T57" fmla="*/ 2493 h 2493"/>
              <a:gd name="T58" fmla="*/ 566 w 1425"/>
              <a:gd name="T59" fmla="*/ 2358 h 2493"/>
              <a:gd name="T60" fmla="*/ 653 w 1425"/>
              <a:gd name="T61" fmla="*/ 1270 h 2493"/>
              <a:gd name="T62" fmla="*/ 712 w 1425"/>
              <a:gd name="T63" fmla="*/ 1282 h 2493"/>
              <a:gd name="T64" fmla="*/ 771 w 1425"/>
              <a:gd name="T65" fmla="*/ 1270 h 2493"/>
              <a:gd name="T66" fmla="*/ 859 w 1425"/>
              <a:gd name="T67" fmla="*/ 2358 h 2493"/>
              <a:gd name="T68" fmla="*/ 1004 w 1425"/>
              <a:gd name="T69" fmla="*/ 2493 h 2493"/>
              <a:gd name="T70" fmla="*/ 1016 w 1425"/>
              <a:gd name="T71" fmla="*/ 2492 h 2493"/>
              <a:gd name="T72" fmla="*/ 1150 w 1425"/>
              <a:gd name="T73" fmla="*/ 2335 h 2493"/>
              <a:gd name="T74" fmla="*/ 1053 w 1425"/>
              <a:gd name="T75" fmla="*/ 1130 h 2493"/>
              <a:gd name="T76" fmla="*/ 1053 w 1425"/>
              <a:gd name="T77" fmla="*/ 300 h 2493"/>
              <a:gd name="T78" fmla="*/ 1087 w 1425"/>
              <a:gd name="T79" fmla="*/ 310 h 2493"/>
              <a:gd name="T80" fmla="*/ 1176 w 1425"/>
              <a:gd name="T81" fmla="*/ 1108 h 2493"/>
              <a:gd name="T82" fmla="*/ 1296 w 1425"/>
              <a:gd name="T83" fmla="*/ 1216 h 2493"/>
              <a:gd name="T84" fmla="*/ 1310 w 1425"/>
              <a:gd name="T85" fmla="*/ 1215 h 2493"/>
              <a:gd name="T86" fmla="*/ 1417 w 1425"/>
              <a:gd name="T87" fmla="*/ 1081 h 2493"/>
              <a:gd name="T88" fmla="*/ 1320 w 1425"/>
              <a:gd name="T89" fmla="*/ 205 h 2493"/>
              <a:gd name="T90" fmla="*/ 1315 w 1425"/>
              <a:gd name="T91" fmla="*/ 188 h 24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1425" h="2493">
                <a:moveTo>
                  <a:pt x="1315" y="188"/>
                </a:moveTo>
                <a:cubicBezTo>
                  <a:pt x="1313" y="179"/>
                  <a:pt x="1311" y="171"/>
                  <a:pt x="1307" y="162"/>
                </a:cubicBezTo>
                <a:cubicBezTo>
                  <a:pt x="1304" y="156"/>
                  <a:pt x="1299" y="151"/>
                  <a:pt x="1295" y="146"/>
                </a:cubicBezTo>
                <a:cubicBezTo>
                  <a:pt x="1289" y="139"/>
                  <a:pt x="1284" y="132"/>
                  <a:pt x="1277" y="126"/>
                </a:cubicBezTo>
                <a:cubicBezTo>
                  <a:pt x="1272" y="121"/>
                  <a:pt x="1265" y="118"/>
                  <a:pt x="1259" y="115"/>
                </a:cubicBezTo>
                <a:cubicBezTo>
                  <a:pt x="1253" y="111"/>
                  <a:pt x="1248" y="106"/>
                  <a:pt x="1241" y="104"/>
                </a:cubicBezTo>
                <a:cubicBezTo>
                  <a:pt x="1230" y="100"/>
                  <a:pt x="1082" y="12"/>
                  <a:pt x="857" y="0"/>
                </a:cubicBezTo>
                <a:cubicBezTo>
                  <a:pt x="729" y="160"/>
                  <a:pt x="729" y="160"/>
                  <a:pt x="729" y="160"/>
                </a:cubicBezTo>
                <a:cubicBezTo>
                  <a:pt x="728" y="160"/>
                  <a:pt x="728" y="160"/>
                  <a:pt x="728" y="160"/>
                </a:cubicBezTo>
                <a:cubicBezTo>
                  <a:pt x="697" y="160"/>
                  <a:pt x="697" y="160"/>
                  <a:pt x="697" y="160"/>
                </a:cubicBezTo>
                <a:cubicBezTo>
                  <a:pt x="696" y="160"/>
                  <a:pt x="696" y="160"/>
                  <a:pt x="696" y="160"/>
                </a:cubicBezTo>
                <a:cubicBezTo>
                  <a:pt x="568" y="0"/>
                  <a:pt x="568" y="0"/>
                  <a:pt x="568" y="0"/>
                </a:cubicBezTo>
                <a:cubicBezTo>
                  <a:pt x="343" y="12"/>
                  <a:pt x="195" y="100"/>
                  <a:pt x="184" y="104"/>
                </a:cubicBezTo>
                <a:cubicBezTo>
                  <a:pt x="177" y="106"/>
                  <a:pt x="172" y="111"/>
                  <a:pt x="166" y="115"/>
                </a:cubicBezTo>
                <a:cubicBezTo>
                  <a:pt x="160" y="119"/>
                  <a:pt x="153" y="121"/>
                  <a:pt x="148" y="126"/>
                </a:cubicBezTo>
                <a:cubicBezTo>
                  <a:pt x="141" y="132"/>
                  <a:pt x="135" y="139"/>
                  <a:pt x="130" y="147"/>
                </a:cubicBezTo>
                <a:cubicBezTo>
                  <a:pt x="126" y="152"/>
                  <a:pt x="122" y="156"/>
                  <a:pt x="118" y="162"/>
                </a:cubicBezTo>
                <a:cubicBezTo>
                  <a:pt x="114" y="171"/>
                  <a:pt x="112" y="180"/>
                  <a:pt x="110" y="189"/>
                </a:cubicBezTo>
                <a:cubicBezTo>
                  <a:pt x="108" y="194"/>
                  <a:pt x="105" y="199"/>
                  <a:pt x="105" y="205"/>
                </a:cubicBezTo>
                <a:cubicBezTo>
                  <a:pt x="7" y="1081"/>
                  <a:pt x="7" y="1081"/>
                  <a:pt x="7" y="1081"/>
                </a:cubicBezTo>
                <a:cubicBezTo>
                  <a:pt x="0" y="1148"/>
                  <a:pt x="48" y="1208"/>
                  <a:pt x="115" y="1215"/>
                </a:cubicBezTo>
                <a:cubicBezTo>
                  <a:pt x="119" y="1216"/>
                  <a:pt x="124" y="1216"/>
                  <a:pt x="128" y="1216"/>
                </a:cubicBezTo>
                <a:cubicBezTo>
                  <a:pt x="190" y="1216"/>
                  <a:pt x="242" y="1170"/>
                  <a:pt x="249" y="1108"/>
                </a:cubicBezTo>
                <a:cubicBezTo>
                  <a:pt x="338" y="310"/>
                  <a:pt x="338" y="310"/>
                  <a:pt x="338" y="310"/>
                </a:cubicBezTo>
                <a:cubicBezTo>
                  <a:pt x="348" y="306"/>
                  <a:pt x="360" y="303"/>
                  <a:pt x="372" y="300"/>
                </a:cubicBezTo>
                <a:cubicBezTo>
                  <a:pt x="372" y="1130"/>
                  <a:pt x="372" y="1130"/>
                  <a:pt x="372" y="1130"/>
                </a:cubicBezTo>
                <a:cubicBezTo>
                  <a:pt x="275" y="2335"/>
                  <a:pt x="275" y="2335"/>
                  <a:pt x="275" y="2335"/>
                </a:cubicBezTo>
                <a:cubicBezTo>
                  <a:pt x="268" y="2416"/>
                  <a:pt x="328" y="2486"/>
                  <a:pt x="409" y="2492"/>
                </a:cubicBezTo>
                <a:cubicBezTo>
                  <a:pt x="413" y="2493"/>
                  <a:pt x="417" y="2493"/>
                  <a:pt x="421" y="2493"/>
                </a:cubicBezTo>
                <a:cubicBezTo>
                  <a:pt x="496" y="2493"/>
                  <a:pt x="560" y="2435"/>
                  <a:pt x="566" y="2358"/>
                </a:cubicBezTo>
                <a:cubicBezTo>
                  <a:pt x="653" y="1270"/>
                  <a:pt x="653" y="1270"/>
                  <a:pt x="653" y="1270"/>
                </a:cubicBezTo>
                <a:cubicBezTo>
                  <a:pt x="672" y="1278"/>
                  <a:pt x="691" y="1282"/>
                  <a:pt x="712" y="1282"/>
                </a:cubicBezTo>
                <a:cubicBezTo>
                  <a:pt x="733" y="1282"/>
                  <a:pt x="753" y="1278"/>
                  <a:pt x="771" y="1270"/>
                </a:cubicBezTo>
                <a:cubicBezTo>
                  <a:pt x="859" y="2358"/>
                  <a:pt x="859" y="2358"/>
                  <a:pt x="859" y="2358"/>
                </a:cubicBezTo>
                <a:cubicBezTo>
                  <a:pt x="865" y="2435"/>
                  <a:pt x="929" y="2493"/>
                  <a:pt x="1004" y="2493"/>
                </a:cubicBezTo>
                <a:cubicBezTo>
                  <a:pt x="1008" y="2493"/>
                  <a:pt x="1012" y="2493"/>
                  <a:pt x="1016" y="2492"/>
                </a:cubicBezTo>
                <a:cubicBezTo>
                  <a:pt x="1097" y="2486"/>
                  <a:pt x="1156" y="2415"/>
                  <a:pt x="1150" y="2335"/>
                </a:cubicBezTo>
                <a:cubicBezTo>
                  <a:pt x="1053" y="1130"/>
                  <a:pt x="1053" y="1130"/>
                  <a:pt x="1053" y="1130"/>
                </a:cubicBezTo>
                <a:cubicBezTo>
                  <a:pt x="1053" y="300"/>
                  <a:pt x="1053" y="300"/>
                  <a:pt x="1053" y="300"/>
                </a:cubicBezTo>
                <a:cubicBezTo>
                  <a:pt x="1065" y="303"/>
                  <a:pt x="1076" y="306"/>
                  <a:pt x="1087" y="310"/>
                </a:cubicBezTo>
                <a:cubicBezTo>
                  <a:pt x="1176" y="1108"/>
                  <a:pt x="1176" y="1108"/>
                  <a:pt x="1176" y="1108"/>
                </a:cubicBezTo>
                <a:cubicBezTo>
                  <a:pt x="1182" y="1170"/>
                  <a:pt x="1235" y="1216"/>
                  <a:pt x="1296" y="1216"/>
                </a:cubicBezTo>
                <a:cubicBezTo>
                  <a:pt x="1301" y="1216"/>
                  <a:pt x="1305" y="1216"/>
                  <a:pt x="1310" y="1215"/>
                </a:cubicBezTo>
                <a:cubicBezTo>
                  <a:pt x="1377" y="1208"/>
                  <a:pt x="1425" y="1148"/>
                  <a:pt x="1417" y="1081"/>
                </a:cubicBezTo>
                <a:cubicBezTo>
                  <a:pt x="1320" y="205"/>
                  <a:pt x="1320" y="205"/>
                  <a:pt x="1320" y="205"/>
                </a:cubicBezTo>
                <a:cubicBezTo>
                  <a:pt x="1320" y="199"/>
                  <a:pt x="1317" y="194"/>
                  <a:pt x="1315" y="188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19" name="椭圆 18"/>
          <p:cNvSpPr/>
          <p:nvPr/>
        </p:nvSpPr>
        <p:spPr>
          <a:xfrm>
            <a:off x="7369935" y="3726340"/>
            <a:ext cx="418304" cy="45719"/>
          </a:xfrm>
          <a:prstGeom prst="ellipse">
            <a:avLst/>
          </a:prstGeom>
          <a:solidFill>
            <a:srgbClr val="D9D9D9">
              <a:alpha val="3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16"/>
          <p:cNvSpPr>
            <a:spLocks/>
          </p:cNvSpPr>
          <p:nvPr/>
        </p:nvSpPr>
        <p:spPr bwMode="auto">
          <a:xfrm>
            <a:off x="8216900" y="2864942"/>
            <a:ext cx="502374" cy="879051"/>
          </a:xfrm>
          <a:custGeom>
            <a:avLst/>
            <a:gdLst>
              <a:gd name="T0" fmla="*/ 1315 w 1425"/>
              <a:gd name="T1" fmla="*/ 188 h 2493"/>
              <a:gd name="T2" fmla="*/ 1307 w 1425"/>
              <a:gd name="T3" fmla="*/ 162 h 2493"/>
              <a:gd name="T4" fmla="*/ 1295 w 1425"/>
              <a:gd name="T5" fmla="*/ 146 h 2493"/>
              <a:gd name="T6" fmla="*/ 1277 w 1425"/>
              <a:gd name="T7" fmla="*/ 126 h 2493"/>
              <a:gd name="T8" fmla="*/ 1259 w 1425"/>
              <a:gd name="T9" fmla="*/ 115 h 2493"/>
              <a:gd name="T10" fmla="*/ 1241 w 1425"/>
              <a:gd name="T11" fmla="*/ 104 h 2493"/>
              <a:gd name="T12" fmla="*/ 857 w 1425"/>
              <a:gd name="T13" fmla="*/ 0 h 2493"/>
              <a:gd name="T14" fmla="*/ 729 w 1425"/>
              <a:gd name="T15" fmla="*/ 160 h 2493"/>
              <a:gd name="T16" fmla="*/ 728 w 1425"/>
              <a:gd name="T17" fmla="*/ 160 h 2493"/>
              <a:gd name="T18" fmla="*/ 697 w 1425"/>
              <a:gd name="T19" fmla="*/ 160 h 2493"/>
              <a:gd name="T20" fmla="*/ 696 w 1425"/>
              <a:gd name="T21" fmla="*/ 160 h 2493"/>
              <a:gd name="T22" fmla="*/ 568 w 1425"/>
              <a:gd name="T23" fmla="*/ 0 h 2493"/>
              <a:gd name="T24" fmla="*/ 184 w 1425"/>
              <a:gd name="T25" fmla="*/ 104 h 2493"/>
              <a:gd name="T26" fmla="*/ 166 w 1425"/>
              <a:gd name="T27" fmla="*/ 115 h 2493"/>
              <a:gd name="T28" fmla="*/ 148 w 1425"/>
              <a:gd name="T29" fmla="*/ 126 h 2493"/>
              <a:gd name="T30" fmla="*/ 130 w 1425"/>
              <a:gd name="T31" fmla="*/ 147 h 2493"/>
              <a:gd name="T32" fmla="*/ 118 w 1425"/>
              <a:gd name="T33" fmla="*/ 162 h 2493"/>
              <a:gd name="T34" fmla="*/ 110 w 1425"/>
              <a:gd name="T35" fmla="*/ 189 h 2493"/>
              <a:gd name="T36" fmla="*/ 105 w 1425"/>
              <a:gd name="T37" fmla="*/ 205 h 2493"/>
              <a:gd name="T38" fmla="*/ 7 w 1425"/>
              <a:gd name="T39" fmla="*/ 1081 h 2493"/>
              <a:gd name="T40" fmla="*/ 115 w 1425"/>
              <a:gd name="T41" fmla="*/ 1215 h 2493"/>
              <a:gd name="T42" fmla="*/ 128 w 1425"/>
              <a:gd name="T43" fmla="*/ 1216 h 2493"/>
              <a:gd name="T44" fmla="*/ 249 w 1425"/>
              <a:gd name="T45" fmla="*/ 1108 h 2493"/>
              <a:gd name="T46" fmla="*/ 338 w 1425"/>
              <a:gd name="T47" fmla="*/ 310 h 2493"/>
              <a:gd name="T48" fmla="*/ 372 w 1425"/>
              <a:gd name="T49" fmla="*/ 300 h 2493"/>
              <a:gd name="T50" fmla="*/ 372 w 1425"/>
              <a:gd name="T51" fmla="*/ 1130 h 2493"/>
              <a:gd name="T52" fmla="*/ 275 w 1425"/>
              <a:gd name="T53" fmla="*/ 2335 h 2493"/>
              <a:gd name="T54" fmla="*/ 409 w 1425"/>
              <a:gd name="T55" fmla="*/ 2492 h 2493"/>
              <a:gd name="T56" fmla="*/ 421 w 1425"/>
              <a:gd name="T57" fmla="*/ 2493 h 2493"/>
              <a:gd name="T58" fmla="*/ 566 w 1425"/>
              <a:gd name="T59" fmla="*/ 2358 h 2493"/>
              <a:gd name="T60" fmla="*/ 653 w 1425"/>
              <a:gd name="T61" fmla="*/ 1270 h 2493"/>
              <a:gd name="T62" fmla="*/ 712 w 1425"/>
              <a:gd name="T63" fmla="*/ 1282 h 2493"/>
              <a:gd name="T64" fmla="*/ 771 w 1425"/>
              <a:gd name="T65" fmla="*/ 1270 h 2493"/>
              <a:gd name="T66" fmla="*/ 859 w 1425"/>
              <a:gd name="T67" fmla="*/ 2358 h 2493"/>
              <a:gd name="T68" fmla="*/ 1004 w 1425"/>
              <a:gd name="T69" fmla="*/ 2493 h 2493"/>
              <a:gd name="T70" fmla="*/ 1016 w 1425"/>
              <a:gd name="T71" fmla="*/ 2492 h 2493"/>
              <a:gd name="T72" fmla="*/ 1150 w 1425"/>
              <a:gd name="T73" fmla="*/ 2335 h 2493"/>
              <a:gd name="T74" fmla="*/ 1053 w 1425"/>
              <a:gd name="T75" fmla="*/ 1130 h 2493"/>
              <a:gd name="T76" fmla="*/ 1053 w 1425"/>
              <a:gd name="T77" fmla="*/ 300 h 2493"/>
              <a:gd name="T78" fmla="*/ 1087 w 1425"/>
              <a:gd name="T79" fmla="*/ 310 h 2493"/>
              <a:gd name="T80" fmla="*/ 1176 w 1425"/>
              <a:gd name="T81" fmla="*/ 1108 h 2493"/>
              <a:gd name="T82" fmla="*/ 1296 w 1425"/>
              <a:gd name="T83" fmla="*/ 1216 h 2493"/>
              <a:gd name="T84" fmla="*/ 1310 w 1425"/>
              <a:gd name="T85" fmla="*/ 1215 h 2493"/>
              <a:gd name="T86" fmla="*/ 1417 w 1425"/>
              <a:gd name="T87" fmla="*/ 1081 h 2493"/>
              <a:gd name="T88" fmla="*/ 1320 w 1425"/>
              <a:gd name="T89" fmla="*/ 205 h 2493"/>
              <a:gd name="T90" fmla="*/ 1315 w 1425"/>
              <a:gd name="T91" fmla="*/ 188 h 24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1425" h="2493">
                <a:moveTo>
                  <a:pt x="1315" y="188"/>
                </a:moveTo>
                <a:cubicBezTo>
                  <a:pt x="1313" y="179"/>
                  <a:pt x="1311" y="171"/>
                  <a:pt x="1307" y="162"/>
                </a:cubicBezTo>
                <a:cubicBezTo>
                  <a:pt x="1304" y="156"/>
                  <a:pt x="1299" y="151"/>
                  <a:pt x="1295" y="146"/>
                </a:cubicBezTo>
                <a:cubicBezTo>
                  <a:pt x="1289" y="139"/>
                  <a:pt x="1284" y="132"/>
                  <a:pt x="1277" y="126"/>
                </a:cubicBezTo>
                <a:cubicBezTo>
                  <a:pt x="1272" y="121"/>
                  <a:pt x="1265" y="118"/>
                  <a:pt x="1259" y="115"/>
                </a:cubicBezTo>
                <a:cubicBezTo>
                  <a:pt x="1253" y="111"/>
                  <a:pt x="1248" y="106"/>
                  <a:pt x="1241" y="104"/>
                </a:cubicBezTo>
                <a:cubicBezTo>
                  <a:pt x="1230" y="100"/>
                  <a:pt x="1082" y="12"/>
                  <a:pt x="857" y="0"/>
                </a:cubicBezTo>
                <a:cubicBezTo>
                  <a:pt x="729" y="160"/>
                  <a:pt x="729" y="160"/>
                  <a:pt x="729" y="160"/>
                </a:cubicBezTo>
                <a:cubicBezTo>
                  <a:pt x="728" y="160"/>
                  <a:pt x="728" y="160"/>
                  <a:pt x="728" y="160"/>
                </a:cubicBezTo>
                <a:cubicBezTo>
                  <a:pt x="697" y="160"/>
                  <a:pt x="697" y="160"/>
                  <a:pt x="697" y="160"/>
                </a:cubicBezTo>
                <a:cubicBezTo>
                  <a:pt x="696" y="160"/>
                  <a:pt x="696" y="160"/>
                  <a:pt x="696" y="160"/>
                </a:cubicBezTo>
                <a:cubicBezTo>
                  <a:pt x="568" y="0"/>
                  <a:pt x="568" y="0"/>
                  <a:pt x="568" y="0"/>
                </a:cubicBezTo>
                <a:cubicBezTo>
                  <a:pt x="343" y="12"/>
                  <a:pt x="195" y="100"/>
                  <a:pt x="184" y="104"/>
                </a:cubicBezTo>
                <a:cubicBezTo>
                  <a:pt x="177" y="106"/>
                  <a:pt x="172" y="111"/>
                  <a:pt x="166" y="115"/>
                </a:cubicBezTo>
                <a:cubicBezTo>
                  <a:pt x="160" y="119"/>
                  <a:pt x="153" y="121"/>
                  <a:pt x="148" y="126"/>
                </a:cubicBezTo>
                <a:cubicBezTo>
                  <a:pt x="141" y="132"/>
                  <a:pt x="135" y="139"/>
                  <a:pt x="130" y="147"/>
                </a:cubicBezTo>
                <a:cubicBezTo>
                  <a:pt x="126" y="152"/>
                  <a:pt x="122" y="156"/>
                  <a:pt x="118" y="162"/>
                </a:cubicBezTo>
                <a:cubicBezTo>
                  <a:pt x="114" y="171"/>
                  <a:pt x="112" y="180"/>
                  <a:pt x="110" y="189"/>
                </a:cubicBezTo>
                <a:cubicBezTo>
                  <a:pt x="108" y="194"/>
                  <a:pt x="105" y="199"/>
                  <a:pt x="105" y="205"/>
                </a:cubicBezTo>
                <a:cubicBezTo>
                  <a:pt x="7" y="1081"/>
                  <a:pt x="7" y="1081"/>
                  <a:pt x="7" y="1081"/>
                </a:cubicBezTo>
                <a:cubicBezTo>
                  <a:pt x="0" y="1148"/>
                  <a:pt x="48" y="1208"/>
                  <a:pt x="115" y="1215"/>
                </a:cubicBezTo>
                <a:cubicBezTo>
                  <a:pt x="119" y="1216"/>
                  <a:pt x="124" y="1216"/>
                  <a:pt x="128" y="1216"/>
                </a:cubicBezTo>
                <a:cubicBezTo>
                  <a:pt x="190" y="1216"/>
                  <a:pt x="242" y="1170"/>
                  <a:pt x="249" y="1108"/>
                </a:cubicBezTo>
                <a:cubicBezTo>
                  <a:pt x="338" y="310"/>
                  <a:pt x="338" y="310"/>
                  <a:pt x="338" y="310"/>
                </a:cubicBezTo>
                <a:cubicBezTo>
                  <a:pt x="348" y="306"/>
                  <a:pt x="360" y="303"/>
                  <a:pt x="372" y="300"/>
                </a:cubicBezTo>
                <a:cubicBezTo>
                  <a:pt x="372" y="1130"/>
                  <a:pt x="372" y="1130"/>
                  <a:pt x="372" y="1130"/>
                </a:cubicBezTo>
                <a:cubicBezTo>
                  <a:pt x="275" y="2335"/>
                  <a:pt x="275" y="2335"/>
                  <a:pt x="275" y="2335"/>
                </a:cubicBezTo>
                <a:cubicBezTo>
                  <a:pt x="268" y="2416"/>
                  <a:pt x="328" y="2486"/>
                  <a:pt x="409" y="2492"/>
                </a:cubicBezTo>
                <a:cubicBezTo>
                  <a:pt x="413" y="2493"/>
                  <a:pt x="417" y="2493"/>
                  <a:pt x="421" y="2493"/>
                </a:cubicBezTo>
                <a:cubicBezTo>
                  <a:pt x="496" y="2493"/>
                  <a:pt x="560" y="2435"/>
                  <a:pt x="566" y="2358"/>
                </a:cubicBezTo>
                <a:cubicBezTo>
                  <a:pt x="653" y="1270"/>
                  <a:pt x="653" y="1270"/>
                  <a:pt x="653" y="1270"/>
                </a:cubicBezTo>
                <a:cubicBezTo>
                  <a:pt x="672" y="1278"/>
                  <a:pt x="691" y="1282"/>
                  <a:pt x="712" y="1282"/>
                </a:cubicBezTo>
                <a:cubicBezTo>
                  <a:pt x="733" y="1282"/>
                  <a:pt x="753" y="1278"/>
                  <a:pt x="771" y="1270"/>
                </a:cubicBezTo>
                <a:cubicBezTo>
                  <a:pt x="859" y="2358"/>
                  <a:pt x="859" y="2358"/>
                  <a:pt x="859" y="2358"/>
                </a:cubicBezTo>
                <a:cubicBezTo>
                  <a:pt x="865" y="2435"/>
                  <a:pt x="929" y="2493"/>
                  <a:pt x="1004" y="2493"/>
                </a:cubicBezTo>
                <a:cubicBezTo>
                  <a:pt x="1008" y="2493"/>
                  <a:pt x="1012" y="2493"/>
                  <a:pt x="1016" y="2492"/>
                </a:cubicBezTo>
                <a:cubicBezTo>
                  <a:pt x="1097" y="2486"/>
                  <a:pt x="1156" y="2415"/>
                  <a:pt x="1150" y="2335"/>
                </a:cubicBezTo>
                <a:cubicBezTo>
                  <a:pt x="1053" y="1130"/>
                  <a:pt x="1053" y="1130"/>
                  <a:pt x="1053" y="1130"/>
                </a:cubicBezTo>
                <a:cubicBezTo>
                  <a:pt x="1053" y="300"/>
                  <a:pt x="1053" y="300"/>
                  <a:pt x="1053" y="300"/>
                </a:cubicBezTo>
                <a:cubicBezTo>
                  <a:pt x="1065" y="303"/>
                  <a:pt x="1076" y="306"/>
                  <a:pt x="1087" y="310"/>
                </a:cubicBezTo>
                <a:cubicBezTo>
                  <a:pt x="1176" y="1108"/>
                  <a:pt x="1176" y="1108"/>
                  <a:pt x="1176" y="1108"/>
                </a:cubicBezTo>
                <a:cubicBezTo>
                  <a:pt x="1182" y="1170"/>
                  <a:pt x="1235" y="1216"/>
                  <a:pt x="1296" y="1216"/>
                </a:cubicBezTo>
                <a:cubicBezTo>
                  <a:pt x="1301" y="1216"/>
                  <a:pt x="1305" y="1216"/>
                  <a:pt x="1310" y="1215"/>
                </a:cubicBezTo>
                <a:cubicBezTo>
                  <a:pt x="1377" y="1208"/>
                  <a:pt x="1425" y="1148"/>
                  <a:pt x="1417" y="1081"/>
                </a:cubicBezTo>
                <a:cubicBezTo>
                  <a:pt x="1320" y="205"/>
                  <a:pt x="1320" y="205"/>
                  <a:pt x="1320" y="205"/>
                </a:cubicBezTo>
                <a:cubicBezTo>
                  <a:pt x="1320" y="199"/>
                  <a:pt x="1317" y="194"/>
                  <a:pt x="1315" y="188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grpSp>
        <p:nvGrpSpPr>
          <p:cNvPr id="21" name="组合 20"/>
          <p:cNvGrpSpPr/>
          <p:nvPr/>
        </p:nvGrpSpPr>
        <p:grpSpPr>
          <a:xfrm>
            <a:off x="557255" y="2462389"/>
            <a:ext cx="8073469" cy="389621"/>
            <a:chOff x="557255" y="2462389"/>
            <a:chExt cx="8073469" cy="389621"/>
          </a:xfrm>
        </p:grpSpPr>
        <p:pic>
          <p:nvPicPr>
            <p:cNvPr id="22" name="图片 2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57255" y="2462389"/>
              <a:ext cx="298194" cy="386799"/>
            </a:xfrm>
            <a:prstGeom prst="rect">
              <a:avLst/>
            </a:prstGeom>
          </p:spPr>
        </p:pic>
        <p:pic>
          <p:nvPicPr>
            <p:cNvPr id="23" name="图片 2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40663" y="2465211"/>
              <a:ext cx="298194" cy="386799"/>
            </a:xfrm>
            <a:prstGeom prst="rect">
              <a:avLst/>
            </a:prstGeom>
          </p:spPr>
        </p:pic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29663" y="2465211"/>
              <a:ext cx="298194" cy="386799"/>
            </a:xfrm>
            <a:prstGeom prst="rect">
              <a:avLst/>
            </a:prstGeom>
          </p:spPr>
        </p:pic>
        <p:pic>
          <p:nvPicPr>
            <p:cNvPr id="25" name="图片 2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18663" y="2465211"/>
              <a:ext cx="298194" cy="386799"/>
            </a:xfrm>
            <a:prstGeom prst="rect">
              <a:avLst/>
            </a:prstGeom>
          </p:spPr>
        </p:pic>
        <p:pic>
          <p:nvPicPr>
            <p:cNvPr id="26" name="图片 2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671122" y="2462389"/>
              <a:ext cx="298194" cy="386799"/>
            </a:xfrm>
            <a:prstGeom prst="rect">
              <a:avLst/>
            </a:prstGeom>
          </p:spPr>
        </p:pic>
        <p:pic>
          <p:nvPicPr>
            <p:cNvPr id="27" name="图片 2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54530" y="2465211"/>
              <a:ext cx="298194" cy="386799"/>
            </a:xfrm>
            <a:prstGeom prst="rect">
              <a:avLst/>
            </a:prstGeom>
          </p:spPr>
        </p:pic>
        <p:pic>
          <p:nvPicPr>
            <p:cNvPr id="28" name="图片 2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443530" y="2465211"/>
              <a:ext cx="298194" cy="386799"/>
            </a:xfrm>
            <a:prstGeom prst="rect">
              <a:avLst/>
            </a:prstGeom>
          </p:spPr>
        </p:pic>
        <p:pic>
          <p:nvPicPr>
            <p:cNvPr id="29" name="图片 2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32530" y="2465211"/>
              <a:ext cx="298194" cy="386799"/>
            </a:xfrm>
            <a:prstGeom prst="rect">
              <a:avLst/>
            </a:prstGeom>
          </p:spPr>
        </p:pic>
      </p:grpSp>
      <p:sp>
        <p:nvSpPr>
          <p:cNvPr id="30" name="椭圆 29"/>
          <p:cNvSpPr/>
          <p:nvPr/>
        </p:nvSpPr>
        <p:spPr>
          <a:xfrm>
            <a:off x="8258935" y="3726340"/>
            <a:ext cx="418304" cy="45719"/>
          </a:xfrm>
          <a:prstGeom prst="ellipse">
            <a:avLst/>
          </a:prstGeom>
          <a:solidFill>
            <a:srgbClr val="D9D9D9">
              <a:alpha val="3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16"/>
          <p:cNvSpPr>
            <a:spLocks/>
          </p:cNvSpPr>
          <p:nvPr/>
        </p:nvSpPr>
        <p:spPr bwMode="auto">
          <a:xfrm>
            <a:off x="3952586" y="2111557"/>
            <a:ext cx="1255268" cy="2196461"/>
          </a:xfrm>
          <a:custGeom>
            <a:avLst/>
            <a:gdLst>
              <a:gd name="T0" fmla="*/ 1315 w 1425"/>
              <a:gd name="T1" fmla="*/ 188 h 2493"/>
              <a:gd name="T2" fmla="*/ 1307 w 1425"/>
              <a:gd name="T3" fmla="*/ 162 h 2493"/>
              <a:gd name="T4" fmla="*/ 1295 w 1425"/>
              <a:gd name="T5" fmla="*/ 146 h 2493"/>
              <a:gd name="T6" fmla="*/ 1277 w 1425"/>
              <a:gd name="T7" fmla="*/ 126 h 2493"/>
              <a:gd name="T8" fmla="*/ 1259 w 1425"/>
              <a:gd name="T9" fmla="*/ 115 h 2493"/>
              <a:gd name="T10" fmla="*/ 1241 w 1425"/>
              <a:gd name="T11" fmla="*/ 104 h 2493"/>
              <a:gd name="T12" fmla="*/ 857 w 1425"/>
              <a:gd name="T13" fmla="*/ 0 h 2493"/>
              <a:gd name="T14" fmla="*/ 729 w 1425"/>
              <a:gd name="T15" fmla="*/ 160 h 2493"/>
              <a:gd name="T16" fmla="*/ 728 w 1425"/>
              <a:gd name="T17" fmla="*/ 160 h 2493"/>
              <a:gd name="T18" fmla="*/ 697 w 1425"/>
              <a:gd name="T19" fmla="*/ 160 h 2493"/>
              <a:gd name="T20" fmla="*/ 696 w 1425"/>
              <a:gd name="T21" fmla="*/ 160 h 2493"/>
              <a:gd name="T22" fmla="*/ 568 w 1425"/>
              <a:gd name="T23" fmla="*/ 0 h 2493"/>
              <a:gd name="T24" fmla="*/ 184 w 1425"/>
              <a:gd name="T25" fmla="*/ 104 h 2493"/>
              <a:gd name="T26" fmla="*/ 166 w 1425"/>
              <a:gd name="T27" fmla="*/ 115 h 2493"/>
              <a:gd name="T28" fmla="*/ 148 w 1425"/>
              <a:gd name="T29" fmla="*/ 126 h 2493"/>
              <a:gd name="T30" fmla="*/ 130 w 1425"/>
              <a:gd name="T31" fmla="*/ 147 h 2493"/>
              <a:gd name="T32" fmla="*/ 118 w 1425"/>
              <a:gd name="T33" fmla="*/ 162 h 2493"/>
              <a:gd name="T34" fmla="*/ 110 w 1425"/>
              <a:gd name="T35" fmla="*/ 189 h 2493"/>
              <a:gd name="T36" fmla="*/ 105 w 1425"/>
              <a:gd name="T37" fmla="*/ 205 h 2493"/>
              <a:gd name="T38" fmla="*/ 7 w 1425"/>
              <a:gd name="T39" fmla="*/ 1081 h 2493"/>
              <a:gd name="T40" fmla="*/ 115 w 1425"/>
              <a:gd name="T41" fmla="*/ 1215 h 2493"/>
              <a:gd name="T42" fmla="*/ 128 w 1425"/>
              <a:gd name="T43" fmla="*/ 1216 h 2493"/>
              <a:gd name="T44" fmla="*/ 249 w 1425"/>
              <a:gd name="T45" fmla="*/ 1108 h 2493"/>
              <a:gd name="T46" fmla="*/ 338 w 1425"/>
              <a:gd name="T47" fmla="*/ 310 h 2493"/>
              <a:gd name="T48" fmla="*/ 372 w 1425"/>
              <a:gd name="T49" fmla="*/ 300 h 2493"/>
              <a:gd name="T50" fmla="*/ 372 w 1425"/>
              <a:gd name="T51" fmla="*/ 1130 h 2493"/>
              <a:gd name="T52" fmla="*/ 275 w 1425"/>
              <a:gd name="T53" fmla="*/ 2335 h 2493"/>
              <a:gd name="T54" fmla="*/ 409 w 1425"/>
              <a:gd name="T55" fmla="*/ 2492 h 2493"/>
              <a:gd name="T56" fmla="*/ 421 w 1425"/>
              <a:gd name="T57" fmla="*/ 2493 h 2493"/>
              <a:gd name="T58" fmla="*/ 566 w 1425"/>
              <a:gd name="T59" fmla="*/ 2358 h 2493"/>
              <a:gd name="T60" fmla="*/ 653 w 1425"/>
              <a:gd name="T61" fmla="*/ 1270 h 2493"/>
              <a:gd name="T62" fmla="*/ 712 w 1425"/>
              <a:gd name="T63" fmla="*/ 1282 h 2493"/>
              <a:gd name="T64" fmla="*/ 771 w 1425"/>
              <a:gd name="T65" fmla="*/ 1270 h 2493"/>
              <a:gd name="T66" fmla="*/ 859 w 1425"/>
              <a:gd name="T67" fmla="*/ 2358 h 2493"/>
              <a:gd name="T68" fmla="*/ 1004 w 1425"/>
              <a:gd name="T69" fmla="*/ 2493 h 2493"/>
              <a:gd name="T70" fmla="*/ 1016 w 1425"/>
              <a:gd name="T71" fmla="*/ 2492 h 2493"/>
              <a:gd name="T72" fmla="*/ 1150 w 1425"/>
              <a:gd name="T73" fmla="*/ 2335 h 2493"/>
              <a:gd name="T74" fmla="*/ 1053 w 1425"/>
              <a:gd name="T75" fmla="*/ 1130 h 2493"/>
              <a:gd name="T76" fmla="*/ 1053 w 1425"/>
              <a:gd name="T77" fmla="*/ 300 h 2493"/>
              <a:gd name="T78" fmla="*/ 1087 w 1425"/>
              <a:gd name="T79" fmla="*/ 310 h 2493"/>
              <a:gd name="T80" fmla="*/ 1176 w 1425"/>
              <a:gd name="T81" fmla="*/ 1108 h 2493"/>
              <a:gd name="T82" fmla="*/ 1296 w 1425"/>
              <a:gd name="T83" fmla="*/ 1216 h 2493"/>
              <a:gd name="T84" fmla="*/ 1310 w 1425"/>
              <a:gd name="T85" fmla="*/ 1215 h 2493"/>
              <a:gd name="T86" fmla="*/ 1417 w 1425"/>
              <a:gd name="T87" fmla="*/ 1081 h 2493"/>
              <a:gd name="T88" fmla="*/ 1320 w 1425"/>
              <a:gd name="T89" fmla="*/ 205 h 2493"/>
              <a:gd name="T90" fmla="*/ 1315 w 1425"/>
              <a:gd name="T91" fmla="*/ 188 h 24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1425" h="2493">
                <a:moveTo>
                  <a:pt x="1315" y="188"/>
                </a:moveTo>
                <a:cubicBezTo>
                  <a:pt x="1313" y="179"/>
                  <a:pt x="1311" y="171"/>
                  <a:pt x="1307" y="162"/>
                </a:cubicBezTo>
                <a:cubicBezTo>
                  <a:pt x="1304" y="156"/>
                  <a:pt x="1299" y="151"/>
                  <a:pt x="1295" y="146"/>
                </a:cubicBezTo>
                <a:cubicBezTo>
                  <a:pt x="1289" y="139"/>
                  <a:pt x="1284" y="132"/>
                  <a:pt x="1277" y="126"/>
                </a:cubicBezTo>
                <a:cubicBezTo>
                  <a:pt x="1272" y="121"/>
                  <a:pt x="1265" y="118"/>
                  <a:pt x="1259" y="115"/>
                </a:cubicBezTo>
                <a:cubicBezTo>
                  <a:pt x="1253" y="111"/>
                  <a:pt x="1248" y="106"/>
                  <a:pt x="1241" y="104"/>
                </a:cubicBezTo>
                <a:cubicBezTo>
                  <a:pt x="1230" y="100"/>
                  <a:pt x="1082" y="12"/>
                  <a:pt x="857" y="0"/>
                </a:cubicBezTo>
                <a:cubicBezTo>
                  <a:pt x="729" y="160"/>
                  <a:pt x="729" y="160"/>
                  <a:pt x="729" y="160"/>
                </a:cubicBezTo>
                <a:cubicBezTo>
                  <a:pt x="728" y="160"/>
                  <a:pt x="728" y="160"/>
                  <a:pt x="728" y="160"/>
                </a:cubicBezTo>
                <a:cubicBezTo>
                  <a:pt x="697" y="160"/>
                  <a:pt x="697" y="160"/>
                  <a:pt x="697" y="160"/>
                </a:cubicBezTo>
                <a:cubicBezTo>
                  <a:pt x="696" y="160"/>
                  <a:pt x="696" y="160"/>
                  <a:pt x="696" y="160"/>
                </a:cubicBezTo>
                <a:cubicBezTo>
                  <a:pt x="568" y="0"/>
                  <a:pt x="568" y="0"/>
                  <a:pt x="568" y="0"/>
                </a:cubicBezTo>
                <a:cubicBezTo>
                  <a:pt x="343" y="12"/>
                  <a:pt x="195" y="100"/>
                  <a:pt x="184" y="104"/>
                </a:cubicBezTo>
                <a:cubicBezTo>
                  <a:pt x="177" y="106"/>
                  <a:pt x="172" y="111"/>
                  <a:pt x="166" y="115"/>
                </a:cubicBezTo>
                <a:cubicBezTo>
                  <a:pt x="160" y="119"/>
                  <a:pt x="153" y="121"/>
                  <a:pt x="148" y="126"/>
                </a:cubicBezTo>
                <a:cubicBezTo>
                  <a:pt x="141" y="132"/>
                  <a:pt x="135" y="139"/>
                  <a:pt x="130" y="147"/>
                </a:cubicBezTo>
                <a:cubicBezTo>
                  <a:pt x="126" y="152"/>
                  <a:pt x="122" y="156"/>
                  <a:pt x="118" y="162"/>
                </a:cubicBezTo>
                <a:cubicBezTo>
                  <a:pt x="114" y="171"/>
                  <a:pt x="112" y="180"/>
                  <a:pt x="110" y="189"/>
                </a:cubicBezTo>
                <a:cubicBezTo>
                  <a:pt x="108" y="194"/>
                  <a:pt x="105" y="199"/>
                  <a:pt x="105" y="205"/>
                </a:cubicBezTo>
                <a:cubicBezTo>
                  <a:pt x="7" y="1081"/>
                  <a:pt x="7" y="1081"/>
                  <a:pt x="7" y="1081"/>
                </a:cubicBezTo>
                <a:cubicBezTo>
                  <a:pt x="0" y="1148"/>
                  <a:pt x="48" y="1208"/>
                  <a:pt x="115" y="1215"/>
                </a:cubicBezTo>
                <a:cubicBezTo>
                  <a:pt x="119" y="1216"/>
                  <a:pt x="124" y="1216"/>
                  <a:pt x="128" y="1216"/>
                </a:cubicBezTo>
                <a:cubicBezTo>
                  <a:pt x="190" y="1216"/>
                  <a:pt x="242" y="1170"/>
                  <a:pt x="249" y="1108"/>
                </a:cubicBezTo>
                <a:cubicBezTo>
                  <a:pt x="338" y="310"/>
                  <a:pt x="338" y="310"/>
                  <a:pt x="338" y="310"/>
                </a:cubicBezTo>
                <a:cubicBezTo>
                  <a:pt x="348" y="306"/>
                  <a:pt x="360" y="303"/>
                  <a:pt x="372" y="300"/>
                </a:cubicBezTo>
                <a:cubicBezTo>
                  <a:pt x="372" y="1130"/>
                  <a:pt x="372" y="1130"/>
                  <a:pt x="372" y="1130"/>
                </a:cubicBezTo>
                <a:cubicBezTo>
                  <a:pt x="275" y="2335"/>
                  <a:pt x="275" y="2335"/>
                  <a:pt x="275" y="2335"/>
                </a:cubicBezTo>
                <a:cubicBezTo>
                  <a:pt x="268" y="2416"/>
                  <a:pt x="328" y="2486"/>
                  <a:pt x="409" y="2492"/>
                </a:cubicBezTo>
                <a:cubicBezTo>
                  <a:pt x="413" y="2493"/>
                  <a:pt x="417" y="2493"/>
                  <a:pt x="421" y="2493"/>
                </a:cubicBezTo>
                <a:cubicBezTo>
                  <a:pt x="496" y="2493"/>
                  <a:pt x="560" y="2435"/>
                  <a:pt x="566" y="2358"/>
                </a:cubicBezTo>
                <a:cubicBezTo>
                  <a:pt x="653" y="1270"/>
                  <a:pt x="653" y="1270"/>
                  <a:pt x="653" y="1270"/>
                </a:cubicBezTo>
                <a:cubicBezTo>
                  <a:pt x="672" y="1278"/>
                  <a:pt x="691" y="1282"/>
                  <a:pt x="712" y="1282"/>
                </a:cubicBezTo>
                <a:cubicBezTo>
                  <a:pt x="733" y="1282"/>
                  <a:pt x="753" y="1278"/>
                  <a:pt x="771" y="1270"/>
                </a:cubicBezTo>
                <a:cubicBezTo>
                  <a:pt x="859" y="2358"/>
                  <a:pt x="859" y="2358"/>
                  <a:pt x="859" y="2358"/>
                </a:cubicBezTo>
                <a:cubicBezTo>
                  <a:pt x="865" y="2435"/>
                  <a:pt x="929" y="2493"/>
                  <a:pt x="1004" y="2493"/>
                </a:cubicBezTo>
                <a:cubicBezTo>
                  <a:pt x="1008" y="2493"/>
                  <a:pt x="1012" y="2493"/>
                  <a:pt x="1016" y="2492"/>
                </a:cubicBezTo>
                <a:cubicBezTo>
                  <a:pt x="1097" y="2486"/>
                  <a:pt x="1156" y="2415"/>
                  <a:pt x="1150" y="2335"/>
                </a:cubicBezTo>
                <a:cubicBezTo>
                  <a:pt x="1053" y="1130"/>
                  <a:pt x="1053" y="1130"/>
                  <a:pt x="1053" y="1130"/>
                </a:cubicBezTo>
                <a:cubicBezTo>
                  <a:pt x="1053" y="300"/>
                  <a:pt x="1053" y="300"/>
                  <a:pt x="1053" y="300"/>
                </a:cubicBezTo>
                <a:cubicBezTo>
                  <a:pt x="1065" y="303"/>
                  <a:pt x="1076" y="306"/>
                  <a:pt x="1087" y="310"/>
                </a:cubicBezTo>
                <a:cubicBezTo>
                  <a:pt x="1176" y="1108"/>
                  <a:pt x="1176" y="1108"/>
                  <a:pt x="1176" y="1108"/>
                </a:cubicBezTo>
                <a:cubicBezTo>
                  <a:pt x="1182" y="1170"/>
                  <a:pt x="1235" y="1216"/>
                  <a:pt x="1296" y="1216"/>
                </a:cubicBezTo>
                <a:cubicBezTo>
                  <a:pt x="1301" y="1216"/>
                  <a:pt x="1305" y="1216"/>
                  <a:pt x="1310" y="1215"/>
                </a:cubicBezTo>
                <a:cubicBezTo>
                  <a:pt x="1377" y="1208"/>
                  <a:pt x="1425" y="1148"/>
                  <a:pt x="1417" y="1081"/>
                </a:cubicBezTo>
                <a:cubicBezTo>
                  <a:pt x="1320" y="205"/>
                  <a:pt x="1320" y="205"/>
                  <a:pt x="1320" y="205"/>
                </a:cubicBezTo>
                <a:cubicBezTo>
                  <a:pt x="1320" y="199"/>
                  <a:pt x="1317" y="194"/>
                  <a:pt x="1315" y="188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32" name="图片 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1507" y="1112762"/>
            <a:ext cx="745088" cy="966484"/>
          </a:xfrm>
          <a:prstGeom prst="rect">
            <a:avLst/>
          </a:prstGeom>
        </p:spPr>
      </p:pic>
      <p:sp>
        <p:nvSpPr>
          <p:cNvPr id="33" name="椭圆 32"/>
          <p:cNvSpPr/>
          <p:nvPr/>
        </p:nvSpPr>
        <p:spPr>
          <a:xfrm>
            <a:off x="3993356" y="4257775"/>
            <a:ext cx="1162050" cy="127008"/>
          </a:xfrm>
          <a:prstGeom prst="ellipse">
            <a:avLst/>
          </a:prstGeom>
          <a:solidFill>
            <a:srgbClr val="D9D9D9">
              <a:alpha val="3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06940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2.09877E-6 L -5.55556E-7 0.44907 L 0.01129 0.41327 C 0.01424 0.41358 0.01736 0.41296 0.02014 0.4145 C 0.02153 0.41543 0.02205 0.42191 0.02257 0.42407 C 0.02517 0.43302 0.02396 0.42407 0.02639 0.43487 C 0.02639 0.43549 0.02743 0.44475 0.02795 0.44568 C 0.02865 0.44753 0.02986 0.44815 0.03073 0.44907 C 0.03142 0.44815 0.03264 0.44753 0.03333 0.44568 C 0.03472 0.44321 0.03559 0.4395 0.03681 0.43673 C 0.03733 0.43487 0.03785 0.43302 0.03854 0.43179 C 0.03958 0.43024 0.04045 0.4287 0.04115 0.42716 C 0.04427 0.42068 0.04132 0.42315 0.04566 0.42099 C 0.05 0.42839 0.04688 0.42222 0.05 0.43179 C 0.05052 0.43333 0.05122 0.43457 0.05174 0.43673 C 0.0526 0.4395 0.05347 0.44568 0.05347 0.44599 C 0.05434 0.44537 0.05556 0.44537 0.05625 0.44444 C 0.06181 0.43457 0.05434 0.44012 0.06059 0.43673 C 0.06788 0.43858 0.06441 0.43642 0.07101 0.44444 L 0.07379 0.44753 C 0.07483 0.44629 0.0776 0.44228 0.07917 0.4429 C 0.08004 0.44321 0.08073 0.44475 0.08177 0.44568 C 0.08281 0.45154 0.08177 0.44969 0.08455 0.45247 " pathEditMode="relative" rAng="0" ptsTypes="AAAAAAAAAAAAAAAAAAAAAAA">
                                      <p:cBhvr>
                                        <p:cTn id="68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19" y="22623"/>
                                    </p:animMotion>
                                  </p:childTnLst>
                                </p:cTn>
                              </p:par>
                              <p:par>
                                <p:cTn id="6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7 3.33333E-6 C -0.00017 0.06142 -0.00017 0.12284 -0.00035 0.18456 L 0.00451 0.16913 C 0.0059 0.16913 0.00712 0.16913 0.00833 0.16975 C 0.00903 0.17006 0.0092 0.17284 0.00938 0.17376 C 0.01042 0.17777 0.01007 0.17376 0.01094 0.1787 C 0.01094 0.17901 0.01146 0.18271 0.01181 0.18302 C 0.01198 0.18395 0.0125 0.18395 0.01285 0.18456 C 0.0132 0.18395 0.01354 0.18395 0.01406 0.18302 C 0.01458 0.18179 0.01493 0.18055 0.01545 0.17932 C 0.01563 0.1787 0.0158 0.17777 0.01615 0.17716 C 0.01667 0.17654 0.01701 0.17592 0.01736 0.17531 C 0.01858 0.17253 0.01736 0.17345 0.0191 0.17253 C 0.02118 0.17592 0.01979 0.17314 0.02118 0.17716 C 0.02135 0.17777 0.0217 0.17839 0.02188 0.17932 C 0.02222 0.18055 0.02257 0.18302 0.02257 0.18333 C 0.02309 0.18302 0.02344 0.18302 0.02379 0.18271 C 0.02604 0.17839 0.02309 0.18055 0.02552 0.17932 C 0.02882 0.17993 0.02726 0.17901 0.03004 0.18271 L 0.03125 0.18395 C 0.0316 0.18333 0.03281 0.18148 0.03351 0.18179 C 0.03385 0.18179 0.0342 0.18271 0.03472 0.18302 C 0.03507 0.1858 0.03472 0.18456 0.03576 0.18611 " pathEditMode="relative" rAng="0" ptsTypes="AAAAAAAAAAAAAAAAAAAAAAA">
                                      <p:cBhvr>
                                        <p:cTn id="70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88" y="929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30" grpId="0" animBg="1"/>
      <p:bldP spid="31" grpId="0" animBg="1"/>
      <p:bldP spid="3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76225" y="219075"/>
            <a:ext cx="323850" cy="609600"/>
          </a:xfrm>
          <a:prstGeom prst="rect">
            <a:avLst/>
          </a:prstGeom>
          <a:solidFill>
            <a:srgbClr val="03516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581985" y="2279362"/>
            <a:ext cx="198002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zh-CN" altLang="en-US" sz="3200" b="1" spc="300" dirty="0">
                <a:solidFill>
                  <a:schemeClr val="bg1"/>
                </a:solidFill>
              </a:rPr>
              <a:t>欢迎关注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1306517" y="1727200"/>
            <a:ext cx="1764000" cy="2154531"/>
            <a:chOff x="1306517" y="1727200"/>
            <a:chExt cx="1764000" cy="2154531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06517" y="1727200"/>
              <a:ext cx="1764000" cy="1764000"/>
            </a:xfrm>
            <a:prstGeom prst="rect">
              <a:avLst/>
            </a:prstGeom>
            <a:ln w="19050">
              <a:solidFill>
                <a:srgbClr val="11C779"/>
              </a:solidFill>
            </a:ln>
          </p:spPr>
        </p:pic>
        <p:sp>
          <p:nvSpPr>
            <p:cNvPr id="8" name="矩形 7"/>
            <p:cNvSpPr/>
            <p:nvPr/>
          </p:nvSpPr>
          <p:spPr>
            <a:xfrm>
              <a:off x="1659517" y="3573954"/>
              <a:ext cx="1056700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zh-CN" altLang="en-US" sz="1400" spc="300" dirty="0">
                  <a:solidFill>
                    <a:schemeClr val="bg1"/>
                  </a:solidFill>
                </a:rPr>
                <a:t>开源中国</a:t>
              </a: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6078251" y="1727200"/>
            <a:ext cx="1765300" cy="2154531"/>
            <a:chOff x="5327650" y="1689100"/>
            <a:chExt cx="1765300" cy="2154531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27650" y="1689100"/>
              <a:ext cx="1765300" cy="1765300"/>
            </a:xfrm>
            <a:prstGeom prst="rect">
              <a:avLst/>
            </a:prstGeom>
            <a:ln w="19050">
              <a:solidFill>
                <a:srgbClr val="11C779"/>
              </a:solidFill>
            </a:ln>
          </p:spPr>
        </p:pic>
        <p:sp>
          <p:nvSpPr>
            <p:cNvPr id="9" name="矩形 8"/>
            <p:cNvSpPr/>
            <p:nvPr/>
          </p:nvSpPr>
          <p:spPr>
            <a:xfrm>
              <a:off x="5681951" y="3535854"/>
              <a:ext cx="1056700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zh-CN" altLang="en-US" sz="1400" spc="300" dirty="0">
                  <a:solidFill>
                    <a:schemeClr val="bg1"/>
                  </a:solidFill>
                </a:rPr>
                <a:t>老马论道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72756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tabLst>
                <a:tab pos="5295900" algn="l"/>
              </a:tabLst>
            </a:pP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2016·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开源中国 社区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724434" y="1185542"/>
            <a:ext cx="1794082" cy="1312582"/>
            <a:chOff x="643769" y="1438405"/>
            <a:chExt cx="1794082" cy="1312582"/>
          </a:xfrm>
        </p:grpSpPr>
        <p:sp>
          <p:nvSpPr>
            <p:cNvPr id="12" name="椭圆 11"/>
            <p:cNvSpPr/>
            <p:nvPr/>
          </p:nvSpPr>
          <p:spPr>
            <a:xfrm>
              <a:off x="884518" y="1438405"/>
              <a:ext cx="1312582" cy="1312582"/>
            </a:xfrm>
            <a:prstGeom prst="ellipse">
              <a:avLst/>
            </a:prstGeom>
            <a:solidFill>
              <a:srgbClr val="11C779">
                <a:alpha val="50000"/>
              </a:srgbClr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9" name="组合 8"/>
            <p:cNvGrpSpPr/>
            <p:nvPr/>
          </p:nvGrpSpPr>
          <p:grpSpPr>
            <a:xfrm>
              <a:off x="643769" y="1655742"/>
              <a:ext cx="1794082" cy="916008"/>
              <a:chOff x="1292239" y="1692735"/>
              <a:chExt cx="1794082" cy="916008"/>
            </a:xfrm>
          </p:grpSpPr>
          <p:sp>
            <p:nvSpPr>
              <p:cNvPr id="10" name="文本框 9"/>
              <p:cNvSpPr txBox="1"/>
              <p:nvPr/>
            </p:nvSpPr>
            <p:spPr>
              <a:xfrm>
                <a:off x="1292239" y="1692735"/>
                <a:ext cx="1794082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3400" b="1" dirty="0">
                    <a:solidFill>
                      <a:schemeClr val="bg1"/>
                    </a:solidFill>
                  </a:rPr>
                  <a:t>280W+</a:t>
                </a:r>
                <a:endParaRPr lang="zh-CN" altLang="en-US" sz="34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1" name="矩形 10"/>
              <p:cNvSpPr/>
              <p:nvPr/>
            </p:nvSpPr>
            <p:spPr>
              <a:xfrm>
                <a:off x="1672027" y="2300966"/>
                <a:ext cx="1056700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kumimoji="1" lang="zh-CN" altLang="en-US" sz="1400" spc="300" dirty="0">
                    <a:solidFill>
                      <a:schemeClr val="bg1"/>
                    </a:solidFill>
                    <a:cs typeface="+mn-ea"/>
                    <a:sym typeface="+mn-lt"/>
                  </a:rPr>
                  <a:t>社区用户</a:t>
                </a:r>
              </a:p>
            </p:txBody>
          </p:sp>
        </p:grpSp>
      </p:grpSp>
      <p:grpSp>
        <p:nvGrpSpPr>
          <p:cNvPr id="13" name="组合 12"/>
          <p:cNvGrpSpPr/>
          <p:nvPr/>
        </p:nvGrpSpPr>
        <p:grpSpPr>
          <a:xfrm>
            <a:off x="735530" y="3091081"/>
            <a:ext cx="1794082" cy="1312582"/>
            <a:chOff x="643772" y="1438405"/>
            <a:chExt cx="1794082" cy="1312582"/>
          </a:xfrm>
        </p:grpSpPr>
        <p:sp>
          <p:nvSpPr>
            <p:cNvPr id="14" name="椭圆 13"/>
            <p:cNvSpPr/>
            <p:nvPr/>
          </p:nvSpPr>
          <p:spPr>
            <a:xfrm>
              <a:off x="884518" y="1438405"/>
              <a:ext cx="1312582" cy="1312582"/>
            </a:xfrm>
            <a:prstGeom prst="ellipse">
              <a:avLst/>
            </a:prstGeom>
            <a:solidFill>
              <a:srgbClr val="11C779">
                <a:alpha val="50000"/>
              </a:srgbClr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5" name="组合 14"/>
            <p:cNvGrpSpPr/>
            <p:nvPr/>
          </p:nvGrpSpPr>
          <p:grpSpPr>
            <a:xfrm>
              <a:off x="643772" y="1655742"/>
              <a:ext cx="1794082" cy="916008"/>
              <a:chOff x="1292242" y="1692735"/>
              <a:chExt cx="1794082" cy="916008"/>
            </a:xfrm>
          </p:grpSpPr>
          <p:sp>
            <p:nvSpPr>
              <p:cNvPr id="16" name="文本框 15"/>
              <p:cNvSpPr txBox="1"/>
              <p:nvPr/>
            </p:nvSpPr>
            <p:spPr>
              <a:xfrm>
                <a:off x="1292242" y="1692735"/>
                <a:ext cx="1794082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3400" b="1" dirty="0">
                    <a:solidFill>
                      <a:schemeClr val="bg1"/>
                    </a:solidFill>
                  </a:rPr>
                  <a:t>100W+</a:t>
                </a:r>
                <a:endParaRPr lang="zh-CN" altLang="en-US" sz="34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7" name="矩形 16"/>
              <p:cNvSpPr/>
              <p:nvPr/>
            </p:nvSpPr>
            <p:spPr>
              <a:xfrm>
                <a:off x="1890036" y="2300966"/>
                <a:ext cx="620683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kumimoji="1" lang="zh-CN" altLang="en-US" sz="1400" spc="300" dirty="0">
                    <a:solidFill>
                      <a:schemeClr val="bg1"/>
                    </a:solidFill>
                    <a:cs typeface="+mn-ea"/>
                    <a:sym typeface="+mn-lt"/>
                  </a:rPr>
                  <a:t>博客</a:t>
                </a:r>
              </a:p>
            </p:txBody>
          </p:sp>
        </p:grpSp>
      </p:grpSp>
      <p:grpSp>
        <p:nvGrpSpPr>
          <p:cNvPr id="23" name="组合 22"/>
          <p:cNvGrpSpPr/>
          <p:nvPr/>
        </p:nvGrpSpPr>
        <p:grpSpPr>
          <a:xfrm>
            <a:off x="3849325" y="1185542"/>
            <a:ext cx="1462260" cy="1312582"/>
            <a:chOff x="809684" y="1438405"/>
            <a:chExt cx="1462260" cy="1312582"/>
          </a:xfrm>
        </p:grpSpPr>
        <p:sp>
          <p:nvSpPr>
            <p:cNvPr id="24" name="椭圆 23"/>
            <p:cNvSpPr/>
            <p:nvPr/>
          </p:nvSpPr>
          <p:spPr>
            <a:xfrm>
              <a:off x="884518" y="1438405"/>
              <a:ext cx="1312582" cy="1312582"/>
            </a:xfrm>
            <a:prstGeom prst="ellipse">
              <a:avLst/>
            </a:prstGeom>
            <a:solidFill>
              <a:srgbClr val="11C779">
                <a:alpha val="50000"/>
              </a:srgbClr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25" name="组合 24"/>
            <p:cNvGrpSpPr/>
            <p:nvPr/>
          </p:nvGrpSpPr>
          <p:grpSpPr>
            <a:xfrm>
              <a:off x="809684" y="1655742"/>
              <a:ext cx="1462260" cy="916008"/>
              <a:chOff x="1458154" y="1692735"/>
              <a:chExt cx="1462260" cy="916008"/>
            </a:xfrm>
          </p:grpSpPr>
          <p:sp>
            <p:nvSpPr>
              <p:cNvPr id="26" name="文本框 25"/>
              <p:cNvSpPr txBox="1"/>
              <p:nvPr/>
            </p:nvSpPr>
            <p:spPr>
              <a:xfrm>
                <a:off x="1458154" y="1692735"/>
                <a:ext cx="1462260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3400" b="1" dirty="0">
                    <a:solidFill>
                      <a:schemeClr val="bg1"/>
                    </a:solidFill>
                  </a:rPr>
                  <a:t>500W</a:t>
                </a:r>
                <a:endParaRPr lang="zh-CN" altLang="en-US" sz="34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7" name="矩形 26"/>
              <p:cNvSpPr/>
              <p:nvPr/>
            </p:nvSpPr>
            <p:spPr>
              <a:xfrm>
                <a:off x="1844350" y="2300966"/>
                <a:ext cx="712054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kumimoji="1" lang="zh-CN" altLang="en-US" sz="1400" spc="300" dirty="0">
                    <a:solidFill>
                      <a:schemeClr val="bg1"/>
                    </a:solidFill>
                    <a:cs typeface="+mn-ea"/>
                    <a:sym typeface="+mn-lt"/>
                  </a:rPr>
                  <a:t>日</a:t>
                </a:r>
                <a:r>
                  <a:rPr kumimoji="1" lang="en-US" altLang="zh-CN" sz="1400" spc="300" dirty="0">
                    <a:solidFill>
                      <a:schemeClr val="bg1"/>
                    </a:solidFill>
                    <a:cs typeface="+mn-ea"/>
                    <a:sym typeface="+mn-lt"/>
                  </a:rPr>
                  <a:t>PV</a:t>
                </a:r>
                <a:endParaRPr kumimoji="1" lang="zh-CN" altLang="en-US" sz="1400" spc="300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28" name="组合 27"/>
          <p:cNvGrpSpPr/>
          <p:nvPr/>
        </p:nvGrpSpPr>
        <p:grpSpPr>
          <a:xfrm>
            <a:off x="6808305" y="1185542"/>
            <a:ext cx="1462259" cy="1312582"/>
            <a:chOff x="809681" y="1438405"/>
            <a:chExt cx="1462259" cy="1312582"/>
          </a:xfrm>
        </p:grpSpPr>
        <p:sp>
          <p:nvSpPr>
            <p:cNvPr id="29" name="椭圆 28"/>
            <p:cNvSpPr/>
            <p:nvPr/>
          </p:nvSpPr>
          <p:spPr>
            <a:xfrm>
              <a:off x="884518" y="1438405"/>
              <a:ext cx="1312582" cy="1312582"/>
            </a:xfrm>
            <a:prstGeom prst="ellipse">
              <a:avLst/>
            </a:prstGeom>
            <a:solidFill>
              <a:srgbClr val="11C779">
                <a:alpha val="50000"/>
              </a:srgbClr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0" name="组合 29"/>
            <p:cNvGrpSpPr/>
            <p:nvPr/>
          </p:nvGrpSpPr>
          <p:grpSpPr>
            <a:xfrm>
              <a:off x="809681" y="1655742"/>
              <a:ext cx="1462259" cy="916008"/>
              <a:chOff x="1458151" y="1692735"/>
              <a:chExt cx="1462259" cy="916008"/>
            </a:xfrm>
          </p:grpSpPr>
          <p:sp>
            <p:nvSpPr>
              <p:cNvPr id="31" name="文本框 30"/>
              <p:cNvSpPr txBox="1"/>
              <p:nvPr/>
            </p:nvSpPr>
            <p:spPr>
              <a:xfrm>
                <a:off x="1458151" y="1692735"/>
                <a:ext cx="1462259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3400" b="1" dirty="0">
                    <a:solidFill>
                      <a:schemeClr val="bg1"/>
                    </a:solidFill>
                  </a:rPr>
                  <a:t>170W</a:t>
                </a:r>
                <a:endParaRPr lang="zh-CN" altLang="en-US" sz="34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2" name="矩形 31"/>
              <p:cNvSpPr/>
              <p:nvPr/>
            </p:nvSpPr>
            <p:spPr>
              <a:xfrm>
                <a:off x="1563026" y="2300966"/>
                <a:ext cx="1274708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kumimoji="1" lang="zh-CN" altLang="en-US" sz="1400" spc="300" dirty="0">
                    <a:solidFill>
                      <a:schemeClr val="bg1"/>
                    </a:solidFill>
                    <a:cs typeface="+mn-ea"/>
                    <a:sym typeface="+mn-lt"/>
                  </a:rPr>
                  <a:t>客户端下载</a:t>
                </a:r>
              </a:p>
            </p:txBody>
          </p:sp>
        </p:grpSp>
      </p:grpSp>
      <p:grpSp>
        <p:nvGrpSpPr>
          <p:cNvPr id="33" name="组合 32"/>
          <p:cNvGrpSpPr/>
          <p:nvPr/>
        </p:nvGrpSpPr>
        <p:grpSpPr>
          <a:xfrm>
            <a:off x="3809611" y="3091081"/>
            <a:ext cx="1524776" cy="1312582"/>
            <a:chOff x="778425" y="1438405"/>
            <a:chExt cx="1524776" cy="1312582"/>
          </a:xfrm>
        </p:grpSpPr>
        <p:sp>
          <p:nvSpPr>
            <p:cNvPr id="34" name="椭圆 33"/>
            <p:cNvSpPr/>
            <p:nvPr/>
          </p:nvSpPr>
          <p:spPr>
            <a:xfrm>
              <a:off x="884518" y="1438405"/>
              <a:ext cx="1312582" cy="1312582"/>
            </a:xfrm>
            <a:prstGeom prst="ellipse">
              <a:avLst/>
            </a:prstGeom>
            <a:solidFill>
              <a:srgbClr val="11C779">
                <a:alpha val="50000"/>
              </a:srgbClr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5" name="组合 34"/>
            <p:cNvGrpSpPr/>
            <p:nvPr/>
          </p:nvGrpSpPr>
          <p:grpSpPr>
            <a:xfrm>
              <a:off x="778425" y="1655742"/>
              <a:ext cx="1524776" cy="916008"/>
              <a:chOff x="1426895" y="1692735"/>
              <a:chExt cx="1524776" cy="916008"/>
            </a:xfrm>
          </p:grpSpPr>
          <p:sp>
            <p:nvSpPr>
              <p:cNvPr id="36" name="文本框 35"/>
              <p:cNvSpPr txBox="1"/>
              <p:nvPr/>
            </p:nvSpPr>
            <p:spPr>
              <a:xfrm>
                <a:off x="1426895" y="1692735"/>
                <a:ext cx="1524776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3400" b="1" dirty="0">
                    <a:solidFill>
                      <a:schemeClr val="bg1"/>
                    </a:solidFill>
                  </a:rPr>
                  <a:t>50W+</a:t>
                </a:r>
                <a:endParaRPr lang="zh-CN" altLang="en-US" sz="34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7" name="矩形 36"/>
              <p:cNvSpPr/>
              <p:nvPr/>
            </p:nvSpPr>
            <p:spPr>
              <a:xfrm>
                <a:off x="1672033" y="2300966"/>
                <a:ext cx="1056700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kumimoji="1" lang="zh-CN" altLang="en-US" sz="1400" spc="300" dirty="0">
                    <a:solidFill>
                      <a:schemeClr val="bg1"/>
                    </a:solidFill>
                    <a:cs typeface="+mn-ea"/>
                    <a:sym typeface="+mn-lt"/>
                  </a:rPr>
                  <a:t>技术问答</a:t>
                </a:r>
              </a:p>
            </p:txBody>
          </p:sp>
        </p:grpSp>
      </p:grpSp>
      <p:grpSp>
        <p:nvGrpSpPr>
          <p:cNvPr id="38" name="组合 37"/>
          <p:cNvGrpSpPr/>
          <p:nvPr/>
        </p:nvGrpSpPr>
        <p:grpSpPr>
          <a:xfrm>
            <a:off x="6545410" y="3091081"/>
            <a:ext cx="1988045" cy="1312582"/>
            <a:chOff x="546791" y="1438405"/>
            <a:chExt cx="1988045" cy="1312582"/>
          </a:xfrm>
        </p:grpSpPr>
        <p:sp>
          <p:nvSpPr>
            <p:cNvPr id="39" name="椭圆 38"/>
            <p:cNvSpPr/>
            <p:nvPr/>
          </p:nvSpPr>
          <p:spPr>
            <a:xfrm>
              <a:off x="884518" y="1438405"/>
              <a:ext cx="1312582" cy="1312582"/>
            </a:xfrm>
            <a:prstGeom prst="ellipse">
              <a:avLst/>
            </a:prstGeom>
            <a:solidFill>
              <a:srgbClr val="11C779">
                <a:alpha val="50000"/>
              </a:srgbClr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40" name="组合 39"/>
            <p:cNvGrpSpPr/>
            <p:nvPr/>
          </p:nvGrpSpPr>
          <p:grpSpPr>
            <a:xfrm>
              <a:off x="546791" y="1655742"/>
              <a:ext cx="1988045" cy="916008"/>
              <a:chOff x="1195261" y="1692735"/>
              <a:chExt cx="1988045" cy="916008"/>
            </a:xfrm>
          </p:grpSpPr>
          <p:sp>
            <p:nvSpPr>
              <p:cNvPr id="41" name="文本框 40"/>
              <p:cNvSpPr txBox="1"/>
              <p:nvPr/>
            </p:nvSpPr>
            <p:spPr>
              <a:xfrm>
                <a:off x="1195261" y="1692735"/>
                <a:ext cx="1988045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3400" b="1" dirty="0">
                    <a:solidFill>
                      <a:schemeClr val="bg1"/>
                    </a:solidFill>
                  </a:rPr>
                  <a:t>40,000+</a:t>
                </a:r>
                <a:endParaRPr lang="zh-CN" altLang="en-US" sz="34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2" name="矩形 41"/>
              <p:cNvSpPr/>
              <p:nvPr/>
            </p:nvSpPr>
            <p:spPr>
              <a:xfrm>
                <a:off x="1563032" y="2300966"/>
                <a:ext cx="1274708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kumimoji="1" lang="zh-CN" altLang="en-US" sz="1400" spc="300" dirty="0">
                    <a:solidFill>
                      <a:schemeClr val="bg1"/>
                    </a:solidFill>
                    <a:cs typeface="+mn-ea"/>
                    <a:sym typeface="+mn-lt"/>
                  </a:rPr>
                  <a:t>开源软件库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58086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CN" dirty="0">
                <a:latin typeface="+mn-lt"/>
                <a:ea typeface="+mn-ea"/>
                <a:cs typeface="+mn-ea"/>
                <a:sym typeface="+mn-lt"/>
              </a:rPr>
              <a:t>2016·</a:t>
            </a:r>
            <a:r>
              <a:rPr kumimoji="1" lang="zh-CN" altLang="en-US" dirty="0">
                <a:latin typeface="+mn-lt"/>
                <a:ea typeface="+mn-ea"/>
                <a:cs typeface="+mn-ea"/>
                <a:sym typeface="+mn-lt"/>
              </a:rPr>
              <a:t>开源中国 码云</a:t>
            </a:r>
          </a:p>
        </p:txBody>
      </p:sp>
      <p:sp>
        <p:nvSpPr>
          <p:cNvPr id="27" name="50W"/>
          <p:cNvSpPr txBox="1"/>
          <p:nvPr/>
        </p:nvSpPr>
        <p:spPr>
          <a:xfrm>
            <a:off x="968932" y="3390218"/>
            <a:ext cx="1524776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400" b="1" dirty="0">
                <a:solidFill>
                  <a:schemeClr val="bg1"/>
                </a:solidFill>
              </a:rPr>
              <a:t>50W+</a:t>
            </a:r>
            <a:endParaRPr lang="zh-CN" altLang="en-US" sz="3400" b="1" dirty="0">
              <a:solidFill>
                <a:schemeClr val="bg1"/>
              </a:solidFill>
            </a:endParaRPr>
          </a:p>
        </p:txBody>
      </p:sp>
      <p:sp>
        <p:nvSpPr>
          <p:cNvPr id="8" name="100W"/>
          <p:cNvSpPr txBox="1"/>
          <p:nvPr/>
        </p:nvSpPr>
        <p:spPr>
          <a:xfrm>
            <a:off x="823202" y="3390219"/>
            <a:ext cx="1794082" cy="615553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en-US" altLang="zh-CN" sz="3400" b="1" dirty="0">
                <a:solidFill>
                  <a:schemeClr val="bg1"/>
                </a:solidFill>
              </a:rPr>
              <a:t>100W+</a:t>
            </a:r>
            <a:endParaRPr lang="zh-CN" altLang="en-US" sz="3400" b="1" dirty="0">
              <a:solidFill>
                <a:schemeClr val="bg1"/>
              </a:solidFill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1200284" y="2569813"/>
            <a:ext cx="509454" cy="720000"/>
            <a:chOff x="1200284" y="2569813"/>
            <a:chExt cx="509454" cy="720000"/>
          </a:xfrm>
        </p:grpSpPr>
        <p:sp>
          <p:nvSpPr>
            <p:cNvPr id="5" name="矩形 4"/>
            <p:cNvSpPr/>
            <p:nvPr/>
          </p:nvSpPr>
          <p:spPr>
            <a:xfrm>
              <a:off x="1275011" y="2569813"/>
              <a:ext cx="360000" cy="720000"/>
            </a:xfrm>
            <a:prstGeom prst="rect">
              <a:avLst/>
            </a:prstGeom>
            <a:solidFill>
              <a:srgbClr val="517185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0" dirty="0"/>
            </a:p>
          </p:txBody>
        </p:sp>
        <p:sp>
          <p:nvSpPr>
            <p:cNvPr id="2" name="文本框 1"/>
            <p:cNvSpPr txBox="1"/>
            <p:nvPr/>
          </p:nvSpPr>
          <p:spPr>
            <a:xfrm>
              <a:off x="1200284" y="3043591"/>
              <a:ext cx="50945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000" dirty="0">
                  <a:solidFill>
                    <a:schemeClr val="bg1"/>
                  </a:solidFill>
                </a:rPr>
                <a:t>2015</a:t>
              </a:r>
              <a:endParaRPr lang="zh-CN" altLang="en-US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1742740" y="1849813"/>
            <a:ext cx="509454" cy="1440000"/>
            <a:chOff x="1742740" y="1849813"/>
            <a:chExt cx="509454" cy="1440000"/>
          </a:xfrm>
        </p:grpSpPr>
        <p:sp>
          <p:nvSpPr>
            <p:cNvPr id="12" name="矩形 11"/>
            <p:cNvSpPr/>
            <p:nvPr/>
          </p:nvSpPr>
          <p:spPr>
            <a:xfrm>
              <a:off x="1813294" y="1849813"/>
              <a:ext cx="360000" cy="1440000"/>
            </a:xfrm>
            <a:prstGeom prst="rect">
              <a:avLst/>
            </a:prstGeom>
            <a:gradFill>
              <a:gsLst>
                <a:gs pos="0">
                  <a:srgbClr val="11C779">
                    <a:lumMod val="100000"/>
                  </a:srgbClr>
                </a:gs>
                <a:gs pos="100000">
                  <a:srgbClr val="E0FF4A"/>
                </a:gs>
              </a:gsLst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 dirty="0"/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1742740" y="3043592"/>
              <a:ext cx="50945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000" dirty="0">
                  <a:solidFill>
                    <a:schemeClr val="bg1"/>
                  </a:solidFill>
                </a:rPr>
                <a:t>2016</a:t>
              </a:r>
              <a:endParaRPr lang="zh-CN" altLang="en-US" sz="100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14" name="直接连接符 1"/>
          <p:cNvCxnSpPr/>
          <p:nvPr/>
        </p:nvCxnSpPr>
        <p:spPr>
          <a:xfrm>
            <a:off x="1090241" y="3289813"/>
            <a:ext cx="1260000" cy="0"/>
          </a:xfrm>
          <a:prstGeom prst="line">
            <a:avLst/>
          </a:prstGeom>
          <a:ln w="1905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1082887" y="1397872"/>
            <a:ext cx="12747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zh-CN" altLang="en-US" sz="1400" spc="300" dirty="0">
                <a:solidFill>
                  <a:schemeClr val="bg1"/>
                </a:solidFill>
                <a:cs typeface="+mn-ea"/>
                <a:sym typeface="+mn-lt"/>
              </a:rPr>
              <a:t>注册用户数</a:t>
            </a:r>
          </a:p>
        </p:txBody>
      </p:sp>
      <p:sp>
        <p:nvSpPr>
          <p:cNvPr id="48" name="70W"/>
          <p:cNvSpPr txBox="1"/>
          <p:nvPr/>
        </p:nvSpPr>
        <p:spPr>
          <a:xfrm>
            <a:off x="3815962" y="3390216"/>
            <a:ext cx="1524776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400" b="1" dirty="0">
                <a:solidFill>
                  <a:schemeClr val="bg1"/>
                </a:solidFill>
              </a:rPr>
              <a:t>70W+</a:t>
            </a:r>
            <a:endParaRPr lang="zh-CN" altLang="en-US" sz="3400" b="1" dirty="0">
              <a:solidFill>
                <a:schemeClr val="bg1"/>
              </a:solidFill>
            </a:endParaRPr>
          </a:p>
        </p:txBody>
      </p:sp>
      <p:sp>
        <p:nvSpPr>
          <p:cNvPr id="37" name="140W"/>
          <p:cNvSpPr txBox="1"/>
          <p:nvPr/>
        </p:nvSpPr>
        <p:spPr>
          <a:xfrm>
            <a:off x="3677570" y="3390219"/>
            <a:ext cx="1794082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400" b="1" dirty="0">
                <a:solidFill>
                  <a:schemeClr val="bg1"/>
                </a:solidFill>
              </a:rPr>
              <a:t>140W+</a:t>
            </a:r>
            <a:endParaRPr lang="zh-CN" altLang="en-US" sz="3400" b="1" dirty="0">
              <a:solidFill>
                <a:schemeClr val="bg1"/>
              </a:solidFill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4054651" y="2569813"/>
            <a:ext cx="509454" cy="720000"/>
            <a:chOff x="4054651" y="2569813"/>
            <a:chExt cx="509454" cy="720000"/>
          </a:xfrm>
        </p:grpSpPr>
        <p:sp>
          <p:nvSpPr>
            <p:cNvPr id="40" name="矩形 39"/>
            <p:cNvSpPr/>
            <p:nvPr/>
          </p:nvSpPr>
          <p:spPr>
            <a:xfrm>
              <a:off x="4129378" y="2569813"/>
              <a:ext cx="360000" cy="720000"/>
            </a:xfrm>
            <a:prstGeom prst="rect">
              <a:avLst/>
            </a:prstGeom>
            <a:solidFill>
              <a:srgbClr val="517185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4054651" y="3043592"/>
              <a:ext cx="50945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000" dirty="0">
                  <a:solidFill>
                    <a:schemeClr val="bg1"/>
                  </a:solidFill>
                </a:rPr>
                <a:t>2015</a:t>
              </a:r>
              <a:endParaRPr lang="zh-CN" altLang="en-US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4593676" y="1849813"/>
            <a:ext cx="509454" cy="1440000"/>
            <a:chOff x="4593676" y="1849813"/>
            <a:chExt cx="509454" cy="1440000"/>
          </a:xfrm>
        </p:grpSpPr>
        <p:sp>
          <p:nvSpPr>
            <p:cNvPr id="39" name="矩形 38"/>
            <p:cNvSpPr/>
            <p:nvPr/>
          </p:nvSpPr>
          <p:spPr>
            <a:xfrm>
              <a:off x="4667661" y="1849813"/>
              <a:ext cx="360000" cy="1440000"/>
            </a:xfrm>
            <a:prstGeom prst="rect">
              <a:avLst/>
            </a:prstGeom>
            <a:gradFill>
              <a:gsLst>
                <a:gs pos="0">
                  <a:srgbClr val="11C779">
                    <a:lumMod val="100000"/>
                  </a:srgbClr>
                </a:gs>
                <a:gs pos="100000">
                  <a:srgbClr val="E0FF4A"/>
                </a:gs>
              </a:gsLst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4593676" y="3043590"/>
              <a:ext cx="50945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000" dirty="0">
                  <a:solidFill>
                    <a:schemeClr val="bg1"/>
                  </a:solidFill>
                </a:rPr>
                <a:t>2016</a:t>
              </a:r>
              <a:endParaRPr lang="zh-CN" altLang="en-US" sz="100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41" name="直接连接符 2"/>
          <p:cNvCxnSpPr/>
          <p:nvPr/>
        </p:nvCxnSpPr>
        <p:spPr>
          <a:xfrm>
            <a:off x="3944608" y="3289813"/>
            <a:ext cx="1260000" cy="0"/>
          </a:xfrm>
          <a:prstGeom prst="line">
            <a:avLst/>
          </a:prstGeom>
          <a:ln w="1905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项目总数"/>
          <p:cNvSpPr/>
          <p:nvPr/>
        </p:nvSpPr>
        <p:spPr>
          <a:xfrm>
            <a:off x="4046260" y="1397872"/>
            <a:ext cx="105670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zh-CN" altLang="en-US" sz="1400" spc="300" dirty="0">
                <a:solidFill>
                  <a:schemeClr val="bg1"/>
                </a:solidFill>
                <a:cs typeface="+mn-ea"/>
                <a:sym typeface="+mn-lt"/>
              </a:rPr>
              <a:t>项目总数</a:t>
            </a:r>
          </a:p>
        </p:txBody>
      </p:sp>
      <p:sp>
        <p:nvSpPr>
          <p:cNvPr id="50" name="33TB"/>
          <p:cNvSpPr txBox="1"/>
          <p:nvPr/>
        </p:nvSpPr>
        <p:spPr>
          <a:xfrm>
            <a:off x="6467214" y="3390215"/>
            <a:ext cx="1617751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400" b="1" dirty="0">
                <a:solidFill>
                  <a:schemeClr val="bg1"/>
                </a:solidFill>
              </a:rPr>
              <a:t>33Tb+</a:t>
            </a:r>
            <a:endParaRPr lang="zh-CN" altLang="en-US" sz="3400" b="1" dirty="0">
              <a:solidFill>
                <a:schemeClr val="bg1"/>
              </a:solidFill>
            </a:endParaRPr>
          </a:p>
        </p:txBody>
      </p:sp>
      <p:sp>
        <p:nvSpPr>
          <p:cNvPr id="44" name="80TB"/>
          <p:cNvSpPr txBox="1"/>
          <p:nvPr/>
        </p:nvSpPr>
        <p:spPr>
          <a:xfrm>
            <a:off x="6467215" y="3390219"/>
            <a:ext cx="1617751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400" b="1" dirty="0">
                <a:solidFill>
                  <a:schemeClr val="bg1"/>
                </a:solidFill>
              </a:rPr>
              <a:t>80Tb+</a:t>
            </a:r>
            <a:endParaRPr lang="zh-CN" altLang="en-US" sz="3400" b="1" dirty="0">
              <a:solidFill>
                <a:schemeClr val="bg1"/>
              </a:solidFill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7294416" y="1849813"/>
            <a:ext cx="509454" cy="1440000"/>
            <a:chOff x="7294416" y="1849813"/>
            <a:chExt cx="509454" cy="1440000"/>
          </a:xfrm>
        </p:grpSpPr>
        <p:sp>
          <p:nvSpPr>
            <p:cNvPr id="23" name="矩形 22"/>
            <p:cNvSpPr/>
            <p:nvPr/>
          </p:nvSpPr>
          <p:spPr>
            <a:xfrm>
              <a:off x="7369143" y="1849813"/>
              <a:ext cx="360000" cy="1440000"/>
            </a:xfrm>
            <a:prstGeom prst="rect">
              <a:avLst/>
            </a:prstGeom>
            <a:gradFill>
              <a:gsLst>
                <a:gs pos="0">
                  <a:srgbClr val="11C779">
                    <a:lumMod val="100000"/>
                  </a:srgbClr>
                </a:gs>
                <a:gs pos="100000">
                  <a:srgbClr val="E0FF4A"/>
                </a:gs>
              </a:gsLst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3" name="文本框 42"/>
            <p:cNvSpPr txBox="1"/>
            <p:nvPr/>
          </p:nvSpPr>
          <p:spPr>
            <a:xfrm>
              <a:off x="7294416" y="3043589"/>
              <a:ext cx="50945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000" dirty="0">
                  <a:solidFill>
                    <a:schemeClr val="bg1"/>
                  </a:solidFill>
                </a:rPr>
                <a:t>2016</a:t>
              </a:r>
              <a:endParaRPr lang="zh-CN" altLang="en-US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6757469" y="2695813"/>
            <a:ext cx="509454" cy="594000"/>
            <a:chOff x="6757469" y="2695813"/>
            <a:chExt cx="509454" cy="594000"/>
          </a:xfrm>
        </p:grpSpPr>
        <p:sp>
          <p:nvSpPr>
            <p:cNvPr id="24" name="矩形 23"/>
            <p:cNvSpPr/>
            <p:nvPr/>
          </p:nvSpPr>
          <p:spPr>
            <a:xfrm>
              <a:off x="6832196" y="2695813"/>
              <a:ext cx="360000" cy="594000"/>
            </a:xfrm>
            <a:prstGeom prst="rect">
              <a:avLst/>
            </a:prstGeom>
            <a:solidFill>
              <a:srgbClr val="517185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6" name="文本框 45"/>
            <p:cNvSpPr txBox="1"/>
            <p:nvPr/>
          </p:nvSpPr>
          <p:spPr>
            <a:xfrm>
              <a:off x="6757469" y="3043592"/>
              <a:ext cx="50945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000" dirty="0">
                  <a:solidFill>
                    <a:schemeClr val="bg1"/>
                  </a:solidFill>
                </a:rPr>
                <a:t>2015</a:t>
              </a:r>
              <a:endParaRPr lang="zh-CN" altLang="en-US" sz="100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25" name="直接连接符 3"/>
          <p:cNvCxnSpPr/>
          <p:nvPr/>
        </p:nvCxnSpPr>
        <p:spPr>
          <a:xfrm>
            <a:off x="6646090" y="3289813"/>
            <a:ext cx="1260000" cy="0"/>
          </a:xfrm>
          <a:prstGeom prst="line">
            <a:avLst/>
          </a:prstGeom>
          <a:ln w="1905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代码托管总量"/>
          <p:cNvSpPr/>
          <p:nvPr/>
        </p:nvSpPr>
        <p:spPr>
          <a:xfrm>
            <a:off x="6529738" y="1397872"/>
            <a:ext cx="149271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zh-CN" altLang="en-US" sz="1400" spc="300" dirty="0">
                <a:solidFill>
                  <a:schemeClr val="bg1"/>
                </a:solidFill>
                <a:cs typeface="+mn-ea"/>
                <a:sym typeface="+mn-lt"/>
              </a:rPr>
              <a:t>托管代码总量</a:t>
            </a:r>
          </a:p>
        </p:txBody>
      </p:sp>
    </p:spTree>
    <p:extLst>
      <p:ext uri="{BB962C8B-B14F-4D97-AF65-F5344CB8AC3E}">
        <p14:creationId xmlns:p14="http://schemas.microsoft.com/office/powerpoint/2010/main" val="1799574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2" dur="25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25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4" dur="25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25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5" dur="25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25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7" grpId="1"/>
      <p:bldP spid="8" grpId="0"/>
      <p:bldP spid="9" grpId="0"/>
      <p:bldP spid="48" grpId="0"/>
      <p:bldP spid="48" grpId="1"/>
      <p:bldP spid="37" grpId="0"/>
      <p:bldP spid="38" grpId="0"/>
      <p:bldP spid="50" grpId="0"/>
      <p:bldP spid="50" grpId="1"/>
      <p:bldP spid="44" grpId="0"/>
      <p:bldP spid="4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CN" dirty="0">
                <a:latin typeface="+mn-lt"/>
                <a:ea typeface="+mn-ea"/>
                <a:cs typeface="+mn-ea"/>
                <a:sym typeface="+mn-lt"/>
              </a:rPr>
              <a:t>2016·</a:t>
            </a:r>
            <a:r>
              <a:rPr kumimoji="1" lang="zh-CN" altLang="en-US" dirty="0">
                <a:latin typeface="+mn-lt"/>
                <a:ea typeface="+mn-ea"/>
                <a:cs typeface="+mn-ea"/>
                <a:sym typeface="+mn-lt"/>
              </a:rPr>
              <a:t>开源中国 码云</a:t>
            </a:r>
          </a:p>
        </p:txBody>
      </p:sp>
      <p:sp>
        <p:nvSpPr>
          <p:cNvPr id="43" name="1300"/>
          <p:cNvSpPr txBox="1"/>
          <p:nvPr/>
        </p:nvSpPr>
        <p:spPr>
          <a:xfrm>
            <a:off x="860872" y="3390219"/>
            <a:ext cx="1718740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400" b="1" dirty="0">
                <a:solidFill>
                  <a:schemeClr val="bg1"/>
                </a:solidFill>
              </a:rPr>
              <a:t>1,300+</a:t>
            </a:r>
            <a:endParaRPr lang="zh-CN" altLang="en-US" sz="3400" b="1" dirty="0">
              <a:solidFill>
                <a:schemeClr val="bg1"/>
              </a:solidFill>
            </a:endParaRPr>
          </a:p>
        </p:txBody>
      </p:sp>
      <p:sp>
        <p:nvSpPr>
          <p:cNvPr id="8" name="4000"/>
          <p:cNvSpPr txBox="1"/>
          <p:nvPr/>
        </p:nvSpPr>
        <p:spPr>
          <a:xfrm>
            <a:off x="860872" y="3390219"/>
            <a:ext cx="1718740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400" b="1" dirty="0">
                <a:solidFill>
                  <a:schemeClr val="bg1"/>
                </a:solidFill>
              </a:rPr>
              <a:t>4,000+</a:t>
            </a:r>
            <a:endParaRPr lang="zh-CN" altLang="en-US" sz="3400" b="1" dirty="0">
              <a:solidFill>
                <a:schemeClr val="bg1"/>
              </a:solidFill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1742740" y="1849813"/>
            <a:ext cx="509454" cy="1440000"/>
            <a:chOff x="1742740" y="1849813"/>
            <a:chExt cx="509454" cy="1440000"/>
          </a:xfrm>
        </p:grpSpPr>
        <p:sp>
          <p:nvSpPr>
            <p:cNvPr id="12" name="矩形 11"/>
            <p:cNvSpPr/>
            <p:nvPr/>
          </p:nvSpPr>
          <p:spPr>
            <a:xfrm>
              <a:off x="1813294" y="1849813"/>
              <a:ext cx="360000" cy="1440000"/>
            </a:xfrm>
            <a:prstGeom prst="rect">
              <a:avLst/>
            </a:prstGeom>
            <a:gradFill>
              <a:gsLst>
                <a:gs pos="0">
                  <a:srgbClr val="11C779">
                    <a:lumMod val="100000"/>
                  </a:srgbClr>
                </a:gs>
                <a:gs pos="100000">
                  <a:srgbClr val="E0FF4A"/>
                </a:gs>
              </a:gsLst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1742740" y="3043592"/>
              <a:ext cx="50945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000" dirty="0">
                  <a:solidFill>
                    <a:schemeClr val="bg1"/>
                  </a:solidFill>
                </a:rPr>
                <a:t>2016</a:t>
              </a:r>
              <a:endParaRPr lang="zh-CN" altLang="en-US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1198009" y="2821813"/>
            <a:ext cx="509454" cy="469942"/>
            <a:chOff x="1198009" y="2821813"/>
            <a:chExt cx="509454" cy="469942"/>
          </a:xfrm>
        </p:grpSpPr>
        <p:sp>
          <p:nvSpPr>
            <p:cNvPr id="5" name="矩形 4"/>
            <p:cNvSpPr/>
            <p:nvPr/>
          </p:nvSpPr>
          <p:spPr>
            <a:xfrm>
              <a:off x="1275011" y="2821813"/>
              <a:ext cx="360000" cy="468000"/>
            </a:xfrm>
            <a:prstGeom prst="rect">
              <a:avLst/>
            </a:prstGeom>
            <a:solidFill>
              <a:srgbClr val="517185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1198009" y="3045534"/>
              <a:ext cx="50945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000" dirty="0">
                  <a:solidFill>
                    <a:schemeClr val="bg1"/>
                  </a:solidFill>
                </a:rPr>
                <a:t>2015</a:t>
              </a:r>
              <a:endParaRPr lang="zh-CN" altLang="en-US" sz="100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14" name="直接连接符 1"/>
          <p:cNvCxnSpPr/>
          <p:nvPr/>
        </p:nvCxnSpPr>
        <p:spPr>
          <a:xfrm>
            <a:off x="1090241" y="3289813"/>
            <a:ext cx="1260000" cy="0"/>
          </a:xfrm>
          <a:prstGeom prst="line">
            <a:avLst/>
          </a:prstGeom>
          <a:ln w="1905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日均新增项目"/>
          <p:cNvSpPr/>
          <p:nvPr/>
        </p:nvSpPr>
        <p:spPr>
          <a:xfrm>
            <a:off x="973888" y="1397872"/>
            <a:ext cx="149271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zh-CN" altLang="en-US" sz="1400" spc="300" dirty="0">
                <a:solidFill>
                  <a:schemeClr val="bg1"/>
                </a:solidFill>
                <a:cs typeface="+mn-ea"/>
                <a:sym typeface="+mn-lt"/>
              </a:rPr>
              <a:t>日均新增项目</a:t>
            </a:r>
          </a:p>
        </p:txBody>
      </p:sp>
      <p:sp>
        <p:nvSpPr>
          <p:cNvPr id="46" name="800"/>
          <p:cNvSpPr txBox="1"/>
          <p:nvPr/>
        </p:nvSpPr>
        <p:spPr>
          <a:xfrm>
            <a:off x="3910210" y="3390219"/>
            <a:ext cx="1324402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400" b="1" dirty="0">
                <a:solidFill>
                  <a:schemeClr val="bg1"/>
                </a:solidFill>
              </a:rPr>
              <a:t>800+</a:t>
            </a:r>
            <a:endParaRPr lang="zh-CN" altLang="en-US" sz="3400" b="1" dirty="0">
              <a:solidFill>
                <a:schemeClr val="bg1"/>
              </a:solidFill>
            </a:endParaRPr>
          </a:p>
        </p:txBody>
      </p:sp>
      <p:sp>
        <p:nvSpPr>
          <p:cNvPr id="37" name="1500"/>
          <p:cNvSpPr txBox="1"/>
          <p:nvPr/>
        </p:nvSpPr>
        <p:spPr>
          <a:xfrm>
            <a:off x="3715238" y="3390219"/>
            <a:ext cx="1718740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400" b="1" dirty="0">
                <a:solidFill>
                  <a:schemeClr val="bg1"/>
                </a:solidFill>
              </a:rPr>
              <a:t>1,500+</a:t>
            </a:r>
            <a:endParaRPr lang="zh-CN" altLang="en-US" sz="3400" b="1" dirty="0">
              <a:solidFill>
                <a:schemeClr val="bg1"/>
              </a:solidFill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4592934" y="1849813"/>
            <a:ext cx="509454" cy="1440000"/>
            <a:chOff x="4592934" y="1849813"/>
            <a:chExt cx="509454" cy="1440000"/>
          </a:xfrm>
        </p:grpSpPr>
        <p:sp>
          <p:nvSpPr>
            <p:cNvPr id="39" name="矩形 38"/>
            <p:cNvSpPr/>
            <p:nvPr/>
          </p:nvSpPr>
          <p:spPr>
            <a:xfrm>
              <a:off x="4667661" y="1849813"/>
              <a:ext cx="360000" cy="1440000"/>
            </a:xfrm>
            <a:prstGeom prst="rect">
              <a:avLst/>
            </a:prstGeom>
            <a:gradFill>
              <a:gsLst>
                <a:gs pos="0">
                  <a:srgbClr val="11C779">
                    <a:lumMod val="100000"/>
                  </a:srgbClr>
                </a:gs>
                <a:gs pos="100000">
                  <a:srgbClr val="E0FF4A"/>
                </a:gs>
              </a:gsLst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4592934" y="3043591"/>
              <a:ext cx="50945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000" dirty="0">
                  <a:solidFill>
                    <a:schemeClr val="bg1"/>
                  </a:solidFill>
                </a:rPr>
                <a:t>2016</a:t>
              </a:r>
              <a:endParaRPr lang="zh-CN" altLang="en-US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4054651" y="2523013"/>
            <a:ext cx="509454" cy="766800"/>
            <a:chOff x="4054651" y="2523013"/>
            <a:chExt cx="509454" cy="766800"/>
          </a:xfrm>
        </p:grpSpPr>
        <p:sp>
          <p:nvSpPr>
            <p:cNvPr id="40" name="矩形 39"/>
            <p:cNvSpPr/>
            <p:nvPr/>
          </p:nvSpPr>
          <p:spPr>
            <a:xfrm>
              <a:off x="4129378" y="2523013"/>
              <a:ext cx="360000" cy="766800"/>
            </a:xfrm>
            <a:prstGeom prst="rect">
              <a:avLst/>
            </a:prstGeom>
            <a:solidFill>
              <a:srgbClr val="517185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4054651" y="3043590"/>
              <a:ext cx="50945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000" dirty="0">
                  <a:solidFill>
                    <a:schemeClr val="bg1"/>
                  </a:solidFill>
                </a:rPr>
                <a:t>2015</a:t>
              </a:r>
              <a:endParaRPr lang="zh-CN" altLang="en-US" sz="100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41" name="直接连接符 2"/>
          <p:cNvCxnSpPr/>
          <p:nvPr/>
        </p:nvCxnSpPr>
        <p:spPr>
          <a:xfrm>
            <a:off x="3944608" y="3289813"/>
            <a:ext cx="1260000" cy="0"/>
          </a:xfrm>
          <a:prstGeom prst="line">
            <a:avLst/>
          </a:prstGeom>
          <a:ln w="1905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日均新增用户"/>
          <p:cNvSpPr/>
          <p:nvPr/>
        </p:nvSpPr>
        <p:spPr>
          <a:xfrm>
            <a:off x="3828257" y="1397872"/>
            <a:ext cx="149271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zh-CN" altLang="en-US" sz="1400" spc="300" dirty="0">
                <a:solidFill>
                  <a:schemeClr val="bg1"/>
                </a:solidFill>
                <a:cs typeface="+mn-ea"/>
                <a:sym typeface="+mn-lt"/>
              </a:rPr>
              <a:t>日均新增用户</a:t>
            </a:r>
          </a:p>
        </p:txBody>
      </p:sp>
      <p:sp>
        <p:nvSpPr>
          <p:cNvPr id="47" name="5W"/>
          <p:cNvSpPr txBox="1"/>
          <p:nvPr/>
        </p:nvSpPr>
        <p:spPr>
          <a:xfrm>
            <a:off x="6648354" y="3390219"/>
            <a:ext cx="1255472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400" b="1" dirty="0">
                <a:solidFill>
                  <a:schemeClr val="bg1"/>
                </a:solidFill>
              </a:rPr>
              <a:t>5W+</a:t>
            </a:r>
            <a:endParaRPr lang="zh-CN" altLang="en-US" sz="3400" b="1" dirty="0">
              <a:solidFill>
                <a:schemeClr val="bg1"/>
              </a:solidFill>
            </a:endParaRPr>
          </a:p>
        </p:txBody>
      </p:sp>
      <p:sp>
        <p:nvSpPr>
          <p:cNvPr id="44" name="12W"/>
          <p:cNvSpPr txBox="1"/>
          <p:nvPr/>
        </p:nvSpPr>
        <p:spPr>
          <a:xfrm>
            <a:off x="6513702" y="3390219"/>
            <a:ext cx="152477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400" b="1" dirty="0">
                <a:solidFill>
                  <a:schemeClr val="bg1"/>
                </a:solidFill>
              </a:rPr>
              <a:t>12W+</a:t>
            </a:r>
            <a:endParaRPr lang="zh-CN" altLang="en-US" sz="3400" b="1" dirty="0">
              <a:solidFill>
                <a:schemeClr val="bg1"/>
              </a:solidFill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6752338" y="2641813"/>
            <a:ext cx="509454" cy="649942"/>
            <a:chOff x="6752338" y="2641813"/>
            <a:chExt cx="509454" cy="649942"/>
          </a:xfrm>
        </p:grpSpPr>
        <p:sp>
          <p:nvSpPr>
            <p:cNvPr id="24" name="矩形 23"/>
            <p:cNvSpPr/>
            <p:nvPr/>
          </p:nvSpPr>
          <p:spPr>
            <a:xfrm>
              <a:off x="6832196" y="2641813"/>
              <a:ext cx="360000" cy="648000"/>
            </a:xfrm>
            <a:prstGeom prst="rect">
              <a:avLst/>
            </a:prstGeom>
            <a:solidFill>
              <a:srgbClr val="517185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6752338" y="3045534"/>
              <a:ext cx="50945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000" dirty="0">
                  <a:solidFill>
                    <a:schemeClr val="bg1"/>
                  </a:solidFill>
                </a:rPr>
                <a:t>2015</a:t>
              </a:r>
              <a:endParaRPr lang="zh-CN" altLang="en-US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7290621" y="1849813"/>
            <a:ext cx="509454" cy="1447057"/>
            <a:chOff x="7290621" y="1849813"/>
            <a:chExt cx="509454" cy="1447057"/>
          </a:xfrm>
        </p:grpSpPr>
        <p:sp>
          <p:nvSpPr>
            <p:cNvPr id="23" name="矩形 22"/>
            <p:cNvSpPr/>
            <p:nvPr/>
          </p:nvSpPr>
          <p:spPr>
            <a:xfrm>
              <a:off x="7369143" y="1849813"/>
              <a:ext cx="360000" cy="1440000"/>
            </a:xfrm>
            <a:prstGeom prst="rect">
              <a:avLst/>
            </a:prstGeom>
            <a:gradFill>
              <a:gsLst>
                <a:gs pos="0">
                  <a:srgbClr val="11C779">
                    <a:lumMod val="100000"/>
                  </a:srgbClr>
                </a:gs>
                <a:gs pos="100000">
                  <a:srgbClr val="E0FF4A"/>
                </a:gs>
              </a:gsLst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7290621" y="3050649"/>
              <a:ext cx="50945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000" dirty="0">
                  <a:solidFill>
                    <a:schemeClr val="bg1"/>
                  </a:solidFill>
                </a:rPr>
                <a:t>2016</a:t>
              </a:r>
              <a:endParaRPr lang="zh-CN" altLang="en-US" sz="100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25" name="直接连接符 3"/>
          <p:cNvCxnSpPr/>
          <p:nvPr/>
        </p:nvCxnSpPr>
        <p:spPr>
          <a:xfrm>
            <a:off x="6646090" y="3289813"/>
            <a:ext cx="1260000" cy="0"/>
          </a:xfrm>
          <a:prstGeom prst="line">
            <a:avLst/>
          </a:prstGeom>
          <a:ln w="1905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日均活跃项目"/>
          <p:cNvSpPr/>
          <p:nvPr/>
        </p:nvSpPr>
        <p:spPr>
          <a:xfrm>
            <a:off x="6529741" y="1397872"/>
            <a:ext cx="149271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zh-CN" altLang="en-US" sz="1400" spc="300" dirty="0">
                <a:solidFill>
                  <a:schemeClr val="bg1"/>
                </a:solidFill>
                <a:cs typeface="+mn-ea"/>
                <a:sym typeface="+mn-lt"/>
              </a:rPr>
              <a:t>日均活跃项目</a:t>
            </a:r>
          </a:p>
        </p:txBody>
      </p:sp>
      <p:sp>
        <p:nvSpPr>
          <p:cNvPr id="13" name="矩形 12"/>
          <p:cNvSpPr/>
          <p:nvPr/>
        </p:nvSpPr>
        <p:spPr>
          <a:xfrm>
            <a:off x="3762603" y="4356631"/>
            <a:ext cx="1622560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zh-CN" altLang="en-US" sz="900" dirty="0">
                <a:solidFill>
                  <a:schemeClr val="bg1">
                    <a:alpha val="50000"/>
                  </a:schemeClr>
                </a:solidFill>
                <a:cs typeface="+mn-ea"/>
                <a:sym typeface="+mn-lt"/>
              </a:rPr>
              <a:t>*日均统计结果按工作日计算</a:t>
            </a:r>
          </a:p>
        </p:txBody>
      </p:sp>
    </p:spTree>
    <p:extLst>
      <p:ext uri="{BB962C8B-B14F-4D97-AF65-F5344CB8AC3E}">
        <p14:creationId xmlns:p14="http://schemas.microsoft.com/office/powerpoint/2010/main" val="4041788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2" dur="25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25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3" dur="25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25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4" dur="25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25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3" grpId="1"/>
      <p:bldP spid="8" grpId="0"/>
      <p:bldP spid="9" grpId="0"/>
      <p:bldP spid="46" grpId="0"/>
      <p:bldP spid="46" grpId="1"/>
      <p:bldP spid="37" grpId="0"/>
      <p:bldP spid="38" grpId="0"/>
      <p:bldP spid="47" grpId="0"/>
      <p:bldP spid="47" grpId="1"/>
      <p:bldP spid="44" grpId="0"/>
      <p:bldP spid="45" grpId="0"/>
      <p:bldP spid="1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CN" dirty="0">
                <a:cs typeface="+mn-ea"/>
                <a:sym typeface="+mn-lt"/>
              </a:rPr>
              <a:t>2016·</a:t>
            </a:r>
            <a:r>
              <a:rPr kumimoji="1" lang="zh-CN" altLang="en-US" dirty="0">
                <a:cs typeface="+mn-ea"/>
                <a:sym typeface="+mn-lt"/>
              </a:rPr>
              <a:t>开源中国 码云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1431" y="2195533"/>
            <a:ext cx="6052952" cy="1672684"/>
          </a:xfrm>
          <a:prstGeom prst="rect">
            <a:avLst/>
          </a:prstGeom>
          <a:ln w="19050">
            <a:solidFill>
              <a:srgbClr val="11C779"/>
            </a:solidFill>
          </a:ln>
        </p:spPr>
      </p:pic>
      <p:sp>
        <p:nvSpPr>
          <p:cNvPr id="5" name="矩形 4"/>
          <p:cNvSpPr/>
          <p:nvPr/>
        </p:nvSpPr>
        <p:spPr>
          <a:xfrm>
            <a:off x="1562210" y="1298796"/>
            <a:ext cx="601959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zh-CN" altLang="en-US" sz="3200" b="1" spc="300" dirty="0">
                <a:solidFill>
                  <a:schemeClr val="bg1"/>
                </a:solidFill>
                <a:cs typeface="+mn-ea"/>
                <a:sym typeface="+mn-lt"/>
              </a:rPr>
              <a:t>国产开源软件几乎都在码云上</a:t>
            </a:r>
            <a:endParaRPr kumimoji="1" lang="en-US" altLang="zh-CN" sz="3200" b="1" spc="300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9880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CN" dirty="0">
                <a:latin typeface="+mn-lt"/>
                <a:ea typeface="+mn-ea"/>
                <a:cs typeface="+mn-ea"/>
                <a:sym typeface="+mn-lt"/>
              </a:rPr>
              <a:t>2016·</a:t>
            </a:r>
            <a:r>
              <a:rPr kumimoji="1" lang="zh-CN" altLang="en-US" dirty="0">
                <a:latin typeface="+mn-lt"/>
                <a:ea typeface="+mn-ea"/>
                <a:cs typeface="+mn-ea"/>
                <a:sym typeface="+mn-lt"/>
              </a:rPr>
              <a:t>开源中国 齐活</a:t>
            </a:r>
          </a:p>
        </p:txBody>
      </p:sp>
      <p:grpSp>
        <p:nvGrpSpPr>
          <p:cNvPr id="17" name="组合 16"/>
          <p:cNvGrpSpPr/>
          <p:nvPr/>
        </p:nvGrpSpPr>
        <p:grpSpPr>
          <a:xfrm>
            <a:off x="3260574" y="1879933"/>
            <a:ext cx="2920992" cy="1312582"/>
            <a:chOff x="80317" y="1438405"/>
            <a:chExt cx="2920992" cy="1312582"/>
          </a:xfrm>
        </p:grpSpPr>
        <p:sp>
          <p:nvSpPr>
            <p:cNvPr id="18" name="椭圆 17"/>
            <p:cNvSpPr/>
            <p:nvPr/>
          </p:nvSpPr>
          <p:spPr>
            <a:xfrm>
              <a:off x="884518" y="1438405"/>
              <a:ext cx="1312582" cy="1312582"/>
            </a:xfrm>
            <a:prstGeom prst="ellipse">
              <a:avLst/>
            </a:prstGeom>
            <a:solidFill>
              <a:srgbClr val="11C779">
                <a:alpha val="50000"/>
              </a:srgbClr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9" name="组合 18"/>
            <p:cNvGrpSpPr/>
            <p:nvPr/>
          </p:nvGrpSpPr>
          <p:grpSpPr>
            <a:xfrm>
              <a:off x="80317" y="1655742"/>
              <a:ext cx="2920992" cy="916008"/>
              <a:chOff x="728787" y="1692735"/>
              <a:chExt cx="2920992" cy="916008"/>
            </a:xfrm>
          </p:grpSpPr>
          <p:sp>
            <p:nvSpPr>
              <p:cNvPr id="20" name="文本框 19"/>
              <p:cNvSpPr txBox="1"/>
              <p:nvPr/>
            </p:nvSpPr>
            <p:spPr>
              <a:xfrm>
                <a:off x="728787" y="1692735"/>
                <a:ext cx="2920992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3400" b="1" dirty="0">
                    <a:solidFill>
                      <a:schemeClr val="bg1"/>
                    </a:solidFill>
                  </a:rPr>
                  <a:t>40,000,000+</a:t>
                </a:r>
                <a:endParaRPr lang="zh-CN" altLang="en-US" sz="34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1" name="矩形 20"/>
              <p:cNvSpPr/>
              <p:nvPr/>
            </p:nvSpPr>
            <p:spPr>
              <a:xfrm>
                <a:off x="1454022" y="2300966"/>
                <a:ext cx="1492716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kumimoji="1" lang="zh-CN" altLang="en-US" sz="1400" spc="300" dirty="0">
                    <a:solidFill>
                      <a:schemeClr val="bg1"/>
                    </a:solidFill>
                    <a:cs typeface="+mn-ea"/>
                    <a:sym typeface="+mn-lt"/>
                  </a:rPr>
                  <a:t>项目成交总额</a:t>
                </a:r>
              </a:p>
            </p:txBody>
          </p:sp>
        </p:grpSp>
      </p:grpSp>
      <p:grpSp>
        <p:nvGrpSpPr>
          <p:cNvPr id="22" name="组合 21"/>
          <p:cNvGrpSpPr/>
          <p:nvPr/>
        </p:nvGrpSpPr>
        <p:grpSpPr>
          <a:xfrm>
            <a:off x="526505" y="1878947"/>
            <a:ext cx="2295820" cy="1312582"/>
            <a:chOff x="392903" y="1438405"/>
            <a:chExt cx="2295820" cy="1312582"/>
          </a:xfrm>
        </p:grpSpPr>
        <p:sp>
          <p:nvSpPr>
            <p:cNvPr id="23" name="椭圆 22"/>
            <p:cNvSpPr/>
            <p:nvPr/>
          </p:nvSpPr>
          <p:spPr>
            <a:xfrm>
              <a:off x="884518" y="1438405"/>
              <a:ext cx="1312582" cy="1312582"/>
            </a:xfrm>
            <a:prstGeom prst="ellipse">
              <a:avLst/>
            </a:prstGeom>
            <a:solidFill>
              <a:srgbClr val="11C779">
                <a:alpha val="50000"/>
              </a:srgbClr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4" name="组合 23"/>
            <p:cNvGrpSpPr/>
            <p:nvPr/>
          </p:nvGrpSpPr>
          <p:grpSpPr>
            <a:xfrm>
              <a:off x="392903" y="1655742"/>
              <a:ext cx="2295820" cy="916008"/>
              <a:chOff x="1041373" y="1692735"/>
              <a:chExt cx="2295820" cy="916008"/>
            </a:xfrm>
          </p:grpSpPr>
          <p:sp>
            <p:nvSpPr>
              <p:cNvPr id="25" name="文本框 24"/>
              <p:cNvSpPr txBox="1"/>
              <p:nvPr/>
            </p:nvSpPr>
            <p:spPr>
              <a:xfrm>
                <a:off x="1041373" y="1692735"/>
                <a:ext cx="2295820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sz="2400" b="1" dirty="0">
                    <a:solidFill>
                      <a:schemeClr val="bg1"/>
                    </a:solidFill>
                  </a:rPr>
                  <a:t>约</a:t>
                </a:r>
                <a:r>
                  <a:rPr lang="en-US" altLang="zh-CN" sz="3400" b="1" dirty="0">
                    <a:solidFill>
                      <a:schemeClr val="bg1"/>
                    </a:solidFill>
                  </a:rPr>
                  <a:t>17,000+</a:t>
                </a:r>
                <a:endParaRPr lang="zh-CN" altLang="en-US" sz="34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6" name="矩形 25"/>
              <p:cNvSpPr/>
              <p:nvPr/>
            </p:nvSpPr>
            <p:spPr>
              <a:xfrm>
                <a:off x="1236016" y="2300966"/>
                <a:ext cx="1928733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kumimoji="1" lang="zh-CN" altLang="en-US" sz="1400" spc="300" dirty="0">
                    <a:solidFill>
                      <a:schemeClr val="bg1"/>
                    </a:solidFill>
                    <a:cs typeface="+mn-ea"/>
                    <a:sym typeface="+mn-lt"/>
                  </a:rPr>
                  <a:t>项目平均交易单价</a:t>
                </a:r>
              </a:p>
            </p:txBody>
          </p:sp>
        </p:grpSp>
      </p:grpSp>
      <p:grpSp>
        <p:nvGrpSpPr>
          <p:cNvPr id="27" name="组合 26"/>
          <p:cNvGrpSpPr/>
          <p:nvPr/>
        </p:nvGrpSpPr>
        <p:grpSpPr>
          <a:xfrm>
            <a:off x="6836660" y="1879933"/>
            <a:ext cx="1492716" cy="1312582"/>
            <a:chOff x="805558" y="1438405"/>
            <a:chExt cx="1492716" cy="1312582"/>
          </a:xfrm>
        </p:grpSpPr>
        <p:sp>
          <p:nvSpPr>
            <p:cNvPr id="28" name="椭圆 27"/>
            <p:cNvSpPr/>
            <p:nvPr/>
          </p:nvSpPr>
          <p:spPr>
            <a:xfrm>
              <a:off x="884518" y="1438405"/>
              <a:ext cx="1312582" cy="1312582"/>
            </a:xfrm>
            <a:prstGeom prst="ellipse">
              <a:avLst/>
            </a:prstGeom>
            <a:solidFill>
              <a:srgbClr val="11C779">
                <a:alpha val="50000"/>
              </a:srgbClr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9" name="组合 28"/>
            <p:cNvGrpSpPr/>
            <p:nvPr/>
          </p:nvGrpSpPr>
          <p:grpSpPr>
            <a:xfrm>
              <a:off x="805558" y="1655742"/>
              <a:ext cx="1492716" cy="916008"/>
              <a:chOff x="1454028" y="1692735"/>
              <a:chExt cx="1492716" cy="916008"/>
            </a:xfrm>
          </p:grpSpPr>
          <p:sp>
            <p:nvSpPr>
              <p:cNvPr id="30" name="文本框 29"/>
              <p:cNvSpPr txBox="1"/>
              <p:nvPr/>
            </p:nvSpPr>
            <p:spPr>
              <a:xfrm>
                <a:off x="1699402" y="1692735"/>
                <a:ext cx="979755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3400" b="1" dirty="0">
                    <a:solidFill>
                      <a:schemeClr val="bg1"/>
                    </a:solidFill>
                  </a:rPr>
                  <a:t>25</a:t>
                </a:r>
                <a:r>
                  <a:rPr lang="zh-CN" altLang="en-US" sz="2000" b="1" dirty="0">
                    <a:solidFill>
                      <a:schemeClr val="bg1"/>
                    </a:solidFill>
                  </a:rPr>
                  <a:t>天</a:t>
                </a:r>
                <a:endParaRPr lang="zh-CN" altLang="en-US" sz="34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1" name="矩形 30"/>
              <p:cNvSpPr/>
              <p:nvPr/>
            </p:nvSpPr>
            <p:spPr>
              <a:xfrm>
                <a:off x="1454028" y="2300966"/>
                <a:ext cx="1492716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kumimoji="1" lang="zh-CN" altLang="en-US" sz="1400" spc="300" dirty="0">
                    <a:solidFill>
                      <a:schemeClr val="bg1"/>
                    </a:solidFill>
                    <a:cs typeface="+mn-ea"/>
                    <a:sym typeface="+mn-lt"/>
                  </a:rPr>
                  <a:t>平均完成时间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95908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tabLst>
                <a:tab pos="5295900" algn="l"/>
              </a:tabLst>
            </a:pP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2016·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开源中国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9935" y="1938003"/>
            <a:ext cx="5040000" cy="2572364"/>
          </a:xfrm>
          <a:prstGeom prst="rect">
            <a:avLst/>
          </a:prstGeom>
          <a:ln w="19050">
            <a:gradFill>
              <a:gsLst>
                <a:gs pos="100000">
                  <a:srgbClr val="11C779">
                    <a:alpha val="0"/>
                  </a:srgbClr>
                </a:gs>
                <a:gs pos="0">
                  <a:srgbClr val="11C779"/>
                </a:gs>
              </a:gsLst>
              <a:lin ang="5400000" scaled="1"/>
            </a:gradFill>
          </a:ln>
        </p:spPr>
      </p:pic>
      <p:sp>
        <p:nvSpPr>
          <p:cNvPr id="8" name="矩形 7"/>
          <p:cNvSpPr/>
          <p:nvPr/>
        </p:nvSpPr>
        <p:spPr>
          <a:xfrm>
            <a:off x="2059935" y="1041266"/>
            <a:ext cx="502413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zh-CN" altLang="en-US" sz="3200" b="1" spc="300" dirty="0">
                <a:solidFill>
                  <a:schemeClr val="bg1"/>
                </a:solidFill>
                <a:cs typeface="+mn-ea"/>
                <a:sym typeface="+mn-lt"/>
              </a:rPr>
              <a:t>在中国，开源≈开源中国</a:t>
            </a:r>
            <a:endParaRPr kumimoji="1" lang="en-US" altLang="zh-CN" sz="3200" b="1" spc="300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97908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zh-CN" dirty="0">
                <a:latin typeface="+mn-lt"/>
                <a:ea typeface="+mn-ea"/>
                <a:cs typeface="+mn-ea"/>
                <a:sym typeface="+mn-lt"/>
              </a:rPr>
              <a:t>十年寒窗苦读，扛不住科技进步</a:t>
            </a:r>
            <a:endParaRPr kumimoji="1"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630972" y="2057025"/>
            <a:ext cx="1620000" cy="1620000"/>
          </a:xfrm>
          <a:prstGeom prst="ellipse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19050">
            <a:solidFill>
              <a:srgbClr val="11C77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2722136" y="2073275"/>
            <a:ext cx="1620000" cy="1620000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 w="19050">
            <a:solidFill>
              <a:srgbClr val="11C77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4813300" y="2037975"/>
            <a:ext cx="1620000" cy="1620000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 w="19050">
            <a:solidFill>
              <a:srgbClr val="11C77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6904464" y="2037975"/>
            <a:ext cx="1620000" cy="1620000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 w="19050">
            <a:solidFill>
              <a:srgbClr val="11C77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790793" y="1564759"/>
            <a:ext cx="130035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zh-CN" sz="2000" b="1" dirty="0">
                <a:solidFill>
                  <a:schemeClr val="bg1"/>
                </a:solidFill>
                <a:cs typeface="+mn-ea"/>
                <a:sym typeface="+mn-lt"/>
              </a:rPr>
              <a:t>AlphaGo</a:t>
            </a:r>
            <a:endParaRPr kumimoji="1" lang="zh-CN" altLang="en-US" sz="20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2764941" y="1564759"/>
            <a:ext cx="153439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zh-CN" sz="2000" b="1" dirty="0">
                <a:solidFill>
                  <a:schemeClr val="bg1"/>
                </a:solidFill>
                <a:cs typeface="+mn-ea"/>
                <a:sym typeface="+mn-lt"/>
              </a:rPr>
              <a:t>DeepMind</a:t>
            </a:r>
            <a:endParaRPr kumimoji="1" lang="zh-CN" altLang="en-US" sz="20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4689359" y="1564759"/>
            <a:ext cx="186788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zh-CN" sz="2000" b="1" dirty="0" err="1">
                <a:solidFill>
                  <a:schemeClr val="bg1"/>
                </a:solidFill>
                <a:cs typeface="+mn-ea"/>
                <a:sym typeface="+mn-lt"/>
              </a:rPr>
              <a:t>DreamWriter</a:t>
            </a:r>
            <a:endParaRPr kumimoji="1" lang="zh-CN" altLang="en-US" sz="20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6698643" y="1564759"/>
            <a:ext cx="203164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zh-CN" sz="2000" b="1" dirty="0">
                <a:solidFill>
                  <a:schemeClr val="bg1"/>
                </a:solidFill>
                <a:cs typeface="+mn-ea"/>
                <a:sym typeface="+mn-lt"/>
              </a:rPr>
              <a:t>Donald Trump</a:t>
            </a:r>
            <a:endParaRPr kumimoji="1" lang="zh-CN" altLang="en-US" sz="20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72639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theme/theme1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Temp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1839</TotalTime>
  <Words>555</Words>
  <Application>Microsoft Office PowerPoint</Application>
  <PresentationFormat>全屏显示(16:9)</PresentationFormat>
  <Paragraphs>164</Paragraphs>
  <Slides>24</Slides>
  <Notes>22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28" baseType="lpstr">
      <vt:lpstr>DengXian</vt:lpstr>
      <vt:lpstr>微软雅黑</vt:lpstr>
      <vt:lpstr>Arial</vt:lpstr>
      <vt:lpstr>Office 主题</vt:lpstr>
      <vt:lpstr>本土开源不能错过的20年</vt:lpstr>
      <vt:lpstr>红薯的财富值？</vt:lpstr>
      <vt:lpstr>2016·开源中国 社区</vt:lpstr>
      <vt:lpstr>2016·开源中国 码云</vt:lpstr>
      <vt:lpstr>2016·开源中国 码云</vt:lpstr>
      <vt:lpstr>2016·开源中国 码云</vt:lpstr>
      <vt:lpstr>2016·开源中国 齐活</vt:lpstr>
      <vt:lpstr>2016·开源中国</vt:lpstr>
      <vt:lpstr>十年寒窗苦读，扛不住科技进步</vt:lpstr>
      <vt:lpstr>PowerPoint 演示文稿</vt:lpstr>
      <vt:lpstr>PowerPoint 演示文稿</vt:lpstr>
      <vt:lpstr>这里我们要感谢一个人</vt:lpstr>
      <vt:lpstr>开源技术成就优秀开发者</vt:lpstr>
      <vt:lpstr>开源技术成就优秀开发者</vt:lpstr>
      <vt:lpstr>开源技术成就优秀开发者</vt:lpstr>
      <vt:lpstr>本土开源新纪元·码云</vt:lpstr>
      <vt:lpstr>本土开源新纪元·码云</vt:lpstr>
      <vt:lpstr>PowerPoint 演示文稿</vt:lpstr>
      <vt:lpstr>PowerPoint 演示文稿</vt:lpstr>
      <vt:lpstr>齐活·解放天下开发者</vt:lpstr>
      <vt:lpstr>未来的20年——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永和 王</dc:creator>
  <cp:lastModifiedBy>侯向晨</cp:lastModifiedBy>
  <cp:revision>372</cp:revision>
  <dcterms:created xsi:type="dcterms:W3CDTF">2015-11-20T08:04:49Z</dcterms:created>
  <dcterms:modified xsi:type="dcterms:W3CDTF">2016-12-06T05:09:08Z</dcterms:modified>
</cp:coreProperties>
</file>